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24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90" r:id="rId7"/>
    <p:sldId id="291" r:id="rId8"/>
    <p:sldId id="292" r:id="rId9"/>
    <p:sldId id="294" r:id="rId10"/>
    <p:sldId id="293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270" r:id="rId19"/>
    <p:sldId id="271" r:id="rId20"/>
    <p:sldId id="272" r:id="rId21"/>
    <p:sldId id="274" r:id="rId22"/>
    <p:sldId id="276" r:id="rId23"/>
    <p:sldId id="296" r:id="rId24"/>
    <p:sldId id="277" r:id="rId25"/>
    <p:sldId id="287" r:id="rId26"/>
    <p:sldId id="295" r:id="rId27"/>
    <p:sldId id="279" r:id="rId28"/>
    <p:sldId id="280" r:id="rId29"/>
    <p:sldId id="282" r:id="rId30"/>
    <p:sldId id="283" r:id="rId31"/>
    <p:sldId id="284" r:id="rId32"/>
    <p:sldId id="285" r:id="rId33"/>
    <p:sldId id="286" r:id="rId3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EB1A1ED-8498-482C-A9A6-7538DE17F5E2}">
  <a:tblStyle styleId="{5EB1A1ED-8498-482C-A9A6-7538DE17F5E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20A01BA-3682-4E4F-8979-0B99C79B4A1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3d4c454fb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3d4c454fb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3d4c454fb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3d4c454fb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3d449a0842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3d449a0842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3d449a0842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3d449a0842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3d449a0842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3d449a0842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3d449a0842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3d449a0842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3d449a0842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3d449a0842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3d449a0842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3d449a0842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3d449a0842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3d449a0842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3d449a0842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3d449a0842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3d449a084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3d449a084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3d449a0842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3d449a0842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3d449a0842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3d449a0842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3d449a0842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3d449a0842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3d449a0842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3d449a0842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3d449a0842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13d449a0842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13d449a0842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13d449a0842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3d449a0842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13d449a0842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3d4c454fb9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3d4c454fb9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d4c454fb9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d4c454fb9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3d449a084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3d449a084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3d449a084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3d449a084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1098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3d449a084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3d449a084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3d4c454fb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3d4c454fb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3d4c454fb9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3d4c454fb9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352554"/>
            <a:ext cx="7086600" cy="1368822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724151"/>
            <a:ext cx="7086600" cy="514350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3235746"/>
            <a:ext cx="2183130" cy="2809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3242884"/>
            <a:ext cx="4800600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073150"/>
            <a:ext cx="2057400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309484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3523021"/>
            <a:ext cx="8116526" cy="614516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706080"/>
            <a:ext cx="8116380" cy="260862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4137537"/>
            <a:ext cx="8115300" cy="526477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147055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565150"/>
            <a:ext cx="8115300" cy="2101850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2736850"/>
            <a:ext cx="7597887" cy="749300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285750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284956"/>
            <a:ext cx="5243619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439902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565150"/>
            <a:ext cx="7613650" cy="1953371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2524168"/>
            <a:ext cx="7194552" cy="33333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2969897"/>
            <a:ext cx="7613650" cy="509903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285750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284956"/>
            <a:ext cx="5243619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  <p:sp>
        <p:nvSpPr>
          <p:cNvPr id="9" name="TextBox 8"/>
          <p:cNvSpPr txBox="1"/>
          <p:nvPr/>
        </p:nvSpPr>
        <p:spPr>
          <a:xfrm>
            <a:off x="357188" y="700088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025968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328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843526"/>
            <a:ext cx="7609640" cy="1883876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2736237"/>
            <a:ext cx="7608491" cy="74991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284163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284163"/>
            <a:ext cx="5243619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2634590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571500"/>
            <a:ext cx="6457949" cy="977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51560"/>
            <a:ext cx="2592324" cy="462990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178424"/>
            <a:ext cx="2592324" cy="2485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1650999"/>
            <a:ext cx="2592324" cy="469901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178050"/>
            <a:ext cx="2592324" cy="248596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1644649"/>
            <a:ext cx="2592324" cy="469901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178424"/>
            <a:ext cx="2592324" cy="248559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2032117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571500"/>
            <a:ext cx="6457949" cy="971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3143250"/>
            <a:ext cx="2588687" cy="51207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1771650"/>
            <a:ext cx="2588687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3655323"/>
            <a:ext cx="2588687" cy="100869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3143250"/>
            <a:ext cx="2586701" cy="51207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1771650"/>
            <a:ext cx="2586702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3655323"/>
            <a:ext cx="2586701" cy="100869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3143250"/>
            <a:ext cx="2592352" cy="51207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1771650"/>
            <a:ext cx="2585909" cy="1143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3655321"/>
            <a:ext cx="2589334" cy="1008691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1674658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645920"/>
            <a:ext cx="8115300" cy="301809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4121482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558800"/>
            <a:ext cx="1543050" cy="292735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558800"/>
            <a:ext cx="6153151" cy="2927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284956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285750"/>
            <a:ext cx="5243619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2421118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0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sz="1200"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" smtClean="0"/>
              <a:pPr/>
              <a:t>‹#›</a:t>
            </a:fld>
            <a:endParaRPr lang="de" dirty="0"/>
          </a:p>
        </p:txBody>
      </p:sp>
    </p:spTree>
    <p:extLst>
      <p:ext uri="{BB962C8B-B14F-4D97-AF65-F5344CB8AC3E}">
        <p14:creationId xmlns:p14="http://schemas.microsoft.com/office/powerpoint/2010/main" val="3222031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382372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13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565150"/>
            <a:ext cx="8115299" cy="2101451"/>
          </a:xfrm>
        </p:spPr>
        <p:txBody>
          <a:bodyPr anchor="b">
            <a:normAutofit/>
          </a:bodyPr>
          <a:lstStyle>
            <a:lvl1pPr algn="r"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2731294"/>
            <a:ext cx="7867650" cy="716756"/>
          </a:xfrm>
        </p:spPr>
        <p:txBody>
          <a:bodyPr>
            <a:normAutofit/>
          </a:bodyPr>
          <a:lstStyle>
            <a:lvl1pPr marL="0" indent="0" algn="r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285750"/>
            <a:ext cx="2183130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285751"/>
            <a:ext cx="5243619" cy="27304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285750"/>
            <a:ext cx="482811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17414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45920"/>
            <a:ext cx="4000500" cy="3018094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45920"/>
            <a:ext cx="4000500" cy="30180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270167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571500"/>
            <a:ext cx="6457950" cy="971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1637852"/>
            <a:ext cx="3809993" cy="617934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349500"/>
            <a:ext cx="3983831" cy="231451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37852"/>
            <a:ext cx="3829050" cy="617934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349500"/>
            <a:ext cx="4000500" cy="23145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12440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142357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202256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143000"/>
            <a:ext cx="3086100" cy="120015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560070"/>
            <a:ext cx="4882964" cy="410394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343150"/>
            <a:ext cx="3086100" cy="232086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2385392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143000"/>
            <a:ext cx="5154930" cy="120015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563431"/>
            <a:ext cx="2733722" cy="410058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343150"/>
            <a:ext cx="5154930" cy="232086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141056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573280"/>
            <a:ext cx="6457950" cy="969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645920"/>
            <a:ext cx="8115300" cy="3018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4767263"/>
            <a:ext cx="218313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4766884"/>
            <a:ext cx="58293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285750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‹#›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9998463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  <p:sldLayoutId id="2147484136" r:id="rId12"/>
    <p:sldLayoutId id="2147484137" r:id="rId13"/>
    <p:sldLayoutId id="2147484138" r:id="rId14"/>
    <p:sldLayoutId id="2147484139" r:id="rId15"/>
    <p:sldLayoutId id="2147484140" r:id="rId16"/>
    <p:sldLayoutId id="2147484141" r:id="rId17"/>
    <p:sldLayoutId id="2147484142" r:id="rId18"/>
  </p:sldLayoutIdLst>
  <p:hf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12904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3000" dirty="0"/>
              <a:t>Sociocultural problems and challenges in Zoom instruction</a:t>
            </a:r>
            <a:endParaRPr sz="30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1931100" y="2164359"/>
            <a:ext cx="6901200" cy="1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dirty="0"/>
              <a:t>Prof. Kent Lee</a:t>
            </a:r>
            <a:endParaRPr sz="1600"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de" sz="1600" dirty="0"/>
              <a:t>Pukyong National </a:t>
            </a:r>
            <a:r>
              <a:rPr lang="de" sz="1600" dirty="0" smtClean="0"/>
              <a:t>University [</a:t>
            </a:r>
            <a:r>
              <a:rPr lang="ko-KR" altLang="en-US" sz="1600" dirty="0" smtClean="0"/>
              <a:t>부경대학교</a:t>
            </a:r>
            <a:r>
              <a:rPr lang="en-US" altLang="ko-KR" sz="1600" dirty="0" smtClean="0"/>
              <a:t>], </a:t>
            </a:r>
            <a:r>
              <a:rPr lang="de" sz="1600" dirty="0" smtClean="0"/>
              <a:t>Busan</a:t>
            </a:r>
            <a:r>
              <a:rPr lang="de" sz="1600" dirty="0"/>
              <a:t>, Korea</a:t>
            </a:r>
            <a:endParaRPr sz="1600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dirty="0"/>
              <a:t>MEESO 2022 International Conference, 22 July 2022</a:t>
            </a:r>
            <a:endParaRPr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</a:pPr>
            <a:r>
              <a:rPr lang="de" sz="1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kentlee7@gmail.com, www.kentlee7@pknu.ac.kr</a:t>
            </a:r>
            <a:endParaRPr sz="1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14843"/>
              </a:buClr>
              <a:buSzPct val="100000"/>
              <a:buFont typeface="Arial"/>
              <a:buNone/>
            </a:pPr>
            <a:r>
              <a:rPr lang="de" sz="1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www.kentlee7.com, www.enwiki.org</a:t>
            </a:r>
            <a:endParaRPr sz="1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5318" y="2164359"/>
            <a:ext cx="1094525" cy="13681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1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" dirty="0"/>
              <a:t>Qualitative survey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Do you see any problems with the Zoom format for college classes</a:t>
            </a:r>
            <a:r>
              <a:rPr lang="en-US" dirty="0" smtClean="0"/>
              <a:t>?</a:t>
            </a:r>
          </a:p>
          <a:p>
            <a:pPr marL="114300" indent="0">
              <a:buNone/>
            </a:pPr>
            <a:endParaRPr lang="en-US" altLang="ko-KR" dirty="0"/>
          </a:p>
          <a:p>
            <a:pPr marL="114300" indent="0">
              <a:buNone/>
            </a:pPr>
            <a:endParaRPr lang="en-US" altLang="ko-KR" dirty="0" smtClean="0"/>
          </a:p>
          <a:p>
            <a:pPr marL="114300" indent="0">
              <a:buNone/>
            </a:pPr>
            <a:endParaRPr lang="en-US" altLang="ko-KR" dirty="0"/>
          </a:p>
          <a:p>
            <a:pPr marL="114300" indent="0">
              <a:buNone/>
            </a:pPr>
            <a:endParaRPr lang="en-US" altLang="ko-KR" dirty="0" smtClean="0"/>
          </a:p>
          <a:p>
            <a:pPr marL="114300" indent="0">
              <a:buNone/>
            </a:pPr>
            <a:endParaRPr lang="en-US" altLang="ko-KR" dirty="0"/>
          </a:p>
          <a:p>
            <a:pPr marL="114300" indent="0">
              <a:buNone/>
            </a:pPr>
            <a:r>
              <a:rPr lang="en-US" altLang="ko-KR" sz="800" dirty="0" smtClean="0"/>
              <a:t> </a:t>
            </a:r>
          </a:p>
          <a:p>
            <a:pPr marL="114300" indent="0">
              <a:buNone/>
            </a:pPr>
            <a:r>
              <a:rPr lang="en-US" dirty="0"/>
              <a:t>Other comments: </a:t>
            </a:r>
            <a:endParaRPr lang="ko-KR" altLang="en-US" dirty="0"/>
          </a:p>
          <a:p>
            <a:r>
              <a:rPr lang="en-US" dirty="0"/>
              <a:t>Zoom was less interactive</a:t>
            </a:r>
            <a:endParaRPr lang="ko-KR" altLang="en-US" dirty="0"/>
          </a:p>
          <a:p>
            <a:r>
              <a:rPr lang="en-US" dirty="0"/>
              <a:t>Cannot see other’s facial expressions </a:t>
            </a:r>
            <a:endParaRPr lang="ko-KR" altLang="en-US" dirty="0"/>
          </a:p>
          <a:p>
            <a:r>
              <a:rPr lang="en-US" dirty="0"/>
              <a:t>Concerns for one’s appearance on camera </a:t>
            </a:r>
            <a:endParaRPr lang="ko-KR" altLang="en-US" dirty="0"/>
          </a:p>
          <a:p>
            <a:pPr marL="114300" indent="0">
              <a:buNone/>
            </a:pPr>
            <a:endParaRPr lang="ko-KR" altLang="en-US" dirty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34274"/>
              </p:ext>
            </p:extLst>
          </p:nvPr>
        </p:nvGraphicFramePr>
        <p:xfrm>
          <a:off x="2057899" y="1678887"/>
          <a:ext cx="3573585" cy="1458419"/>
        </p:xfrm>
        <a:graphic>
          <a:graphicData uri="http://schemas.openxmlformats.org/drawingml/2006/table">
            <a:tbl>
              <a:tblPr/>
              <a:tblGrid>
                <a:gridCol w="2283123">
                  <a:extLst>
                    <a:ext uri="{9D8B030D-6E8A-4147-A177-3AD203B41FA5}">
                      <a16:colId xmlns:a16="http://schemas.microsoft.com/office/drawing/2014/main" val="2949536567"/>
                    </a:ext>
                  </a:extLst>
                </a:gridCol>
                <a:gridCol w="1290462">
                  <a:extLst>
                    <a:ext uri="{9D8B030D-6E8A-4147-A177-3AD203B41FA5}">
                      <a16:colId xmlns:a16="http://schemas.microsoft.com/office/drawing/2014/main" val="1750700674"/>
                    </a:ext>
                  </a:extLst>
                </a:gridCol>
              </a:tblGrid>
              <a:tr h="2812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600" dirty="0">
                          <a:effectLst/>
                          <a:ea typeface="Adobe Garamond Pro, serif"/>
                        </a:rPr>
                        <a:t>None</a:t>
                      </a:r>
                      <a:endParaRPr lang="ko-KR" sz="1600" dirty="0">
                        <a:effectLst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600" dirty="0">
                          <a:effectLst/>
                          <a:ea typeface="Adobe Garamond Pro, serif"/>
                        </a:rPr>
                        <a:t>21</a:t>
                      </a:r>
                      <a:endParaRPr lang="ko-KR" sz="1600" dirty="0">
                        <a:effectLst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238993"/>
                  </a:ext>
                </a:extLst>
              </a:tr>
              <a:tr h="29751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600" dirty="0">
                          <a:effectLst/>
                          <a:ea typeface="Adobe Garamond Pro, serif"/>
                        </a:rPr>
                        <a:t>Technical problems</a:t>
                      </a:r>
                      <a:endParaRPr lang="ko-KR" sz="1600" dirty="0">
                        <a:effectLst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600" dirty="0">
                          <a:effectLst/>
                          <a:ea typeface="Adobe Garamond Pro, serif"/>
                        </a:rPr>
                        <a:t>8</a:t>
                      </a:r>
                      <a:endParaRPr lang="ko-KR" sz="1600" dirty="0">
                        <a:effectLst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525895"/>
                  </a:ext>
                </a:extLst>
              </a:tr>
              <a:tr h="2812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600" dirty="0">
                          <a:effectLst/>
                          <a:ea typeface="Adobe Garamond Pro, serif"/>
                        </a:rPr>
                        <a:t>Others’ non-participation</a:t>
                      </a:r>
                      <a:endParaRPr lang="ko-KR" sz="1600" dirty="0">
                        <a:effectLst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600" dirty="0">
                          <a:effectLst/>
                          <a:ea typeface="Adobe Garamond Pro, serif"/>
                        </a:rPr>
                        <a:t>5</a:t>
                      </a:r>
                      <a:endParaRPr lang="ko-KR" sz="1600" dirty="0">
                        <a:effectLst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123680"/>
                  </a:ext>
                </a:extLst>
              </a:tr>
              <a:tr h="2812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600">
                          <a:effectLst/>
                          <a:ea typeface="Adobe Garamond Pro, serif"/>
                        </a:rPr>
                        <a:t>Other </a:t>
                      </a:r>
                      <a:endParaRPr lang="ko-KR" sz="1600">
                        <a:effectLst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600" dirty="0">
                          <a:effectLst/>
                          <a:ea typeface="Adobe Garamond Pro, serif"/>
                        </a:rPr>
                        <a:t>11</a:t>
                      </a:r>
                      <a:endParaRPr lang="ko-KR" sz="1600" dirty="0">
                        <a:effectLst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1541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10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422728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Quantitative survey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35 respondents (24 female, 11 male) for course credit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/>
              <a:t>Questions about Zoom usage: 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Number of courses done via Zoom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Percentage of Zoom courses in English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Breaks between Zoom sessions?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Location - where students do their Zoom sessions </a:t>
            </a:r>
            <a:endParaRPr lang="de" dirty="0" smtClean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 smtClean="0"/>
              <a:t>Demographic information</a:t>
            </a:r>
            <a:r>
              <a:rPr lang="de" dirty="0" smtClean="0"/>
              <a:t> </a:t>
            </a:r>
            <a:endParaRPr dirty="0"/>
          </a:p>
          <a:p>
            <a:pPr marL="0" lvl="0" indent="0" algn="l" rtl="0">
              <a:lnSpc>
                <a:spcPct val="6818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/>
              <a:t> </a:t>
            </a:r>
            <a:endParaRPr dirty="0"/>
          </a:p>
          <a:p>
            <a:pPr marL="0" lvl="0" indent="0" algn="l" rtl="0">
              <a:lnSpc>
                <a:spcPct val="6818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11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Quantitative survey</a:t>
            </a:r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Questions about Zoom participation: 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400"/>
              </a:spcAft>
              <a:buSzPts val="1800"/>
              <a:buAutoNum type="arabicPeriod"/>
            </a:pPr>
            <a:r>
              <a:rPr lang="de" dirty="0"/>
              <a:t>I turn on my camera during Zoom classes.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400"/>
              </a:spcAft>
              <a:buSzPts val="1800"/>
              <a:buAutoNum type="arabicPeriod"/>
            </a:pPr>
            <a:r>
              <a:rPr lang="de" dirty="0"/>
              <a:t>I show my face in Zoom classes.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400"/>
              </a:spcAft>
              <a:buSzPts val="1800"/>
              <a:buAutoNum type="arabicPeriod"/>
            </a:pPr>
            <a:r>
              <a:rPr lang="de" dirty="0"/>
              <a:t>I participate actively in Zoom classes.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400"/>
              </a:spcAft>
              <a:buSzPts val="1800"/>
              <a:buAutoNum type="arabicPeriod"/>
            </a:pPr>
            <a:r>
              <a:rPr lang="de" dirty="0"/>
              <a:t>I turn on my camera while in group / breakout rooms.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400"/>
              </a:spcAft>
              <a:buSzPts val="1800"/>
              <a:buAutoNum type="arabicPeriod"/>
            </a:pPr>
            <a:r>
              <a:rPr lang="de" dirty="0"/>
              <a:t>I show my face while in group / breakout rooms. 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400"/>
              </a:spcAft>
              <a:buSzPts val="1800"/>
              <a:buAutoNum type="arabicPeriod"/>
            </a:pPr>
            <a:r>
              <a:rPr lang="de" dirty="0"/>
              <a:t>I participate actively in group / breakout rooms. </a:t>
            </a:r>
            <a:endParaRPr dirty="0"/>
          </a:p>
          <a:p>
            <a:pPr marL="0" lvl="0" indent="0" algn="l" rtl="0">
              <a:lnSpc>
                <a:spcPct val="6818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/>
              <a:t> </a:t>
            </a:r>
            <a:endParaRPr dirty="0"/>
          </a:p>
          <a:p>
            <a:pPr marL="0" lvl="0" indent="0" algn="l" rtl="0">
              <a:lnSpc>
                <a:spcPct val="6818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12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Quantitative survey</a:t>
            </a:r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body" idx="1"/>
          </p:nvPr>
        </p:nvSpPr>
        <p:spPr>
          <a:xfrm>
            <a:off x="311700" y="1017726"/>
            <a:ext cx="8520600" cy="37170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400" dirty="0"/>
              <a:t>Zoom Fatigue Scale (3 items per subscale): </a:t>
            </a:r>
            <a:endParaRPr sz="1400" dirty="0"/>
          </a:p>
          <a:p>
            <a:pPr marL="457200" lvl="0" indent="-3429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de" sz="1400" dirty="0"/>
              <a:t>General </a:t>
            </a:r>
            <a:r>
              <a:rPr lang="de" sz="1400" dirty="0" smtClean="0"/>
              <a:t>fatigue (mental tiredness) </a:t>
            </a:r>
            <a:endParaRPr sz="14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sz="1400" dirty="0"/>
              <a:t>Visual fatigue</a:t>
            </a:r>
            <a:endParaRPr sz="14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sz="1400" dirty="0"/>
              <a:t>Social fatigue</a:t>
            </a:r>
            <a:endParaRPr sz="14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sz="1400" dirty="0"/>
              <a:t>Motivational fatigue</a:t>
            </a:r>
            <a:endParaRPr sz="14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sz="1400" dirty="0"/>
              <a:t>Emotional fatigue</a:t>
            </a:r>
            <a:endParaRPr sz="14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sz="1400" dirty="0"/>
              <a:t>Mirror anxiety (seeing oneself, how others see you)</a:t>
            </a:r>
            <a:endParaRPr sz="14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sz="1400" dirty="0"/>
              <a:t>Hyper-gaze (people staring at you; 2 items) </a:t>
            </a:r>
            <a:endParaRPr sz="14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sz="1400" dirty="0"/>
              <a:t>Feeling physically trapped</a:t>
            </a:r>
            <a:endParaRPr sz="14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sz="1400" dirty="0"/>
              <a:t>(Socio-) Cognitive load (reading body language)</a:t>
            </a:r>
            <a:endParaRPr sz="14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sz="1400" dirty="0"/>
              <a:t>Plus: Environment - Concern about your background / environment [3 items]</a:t>
            </a:r>
            <a:endParaRPr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13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Quantitative survey</a:t>
            </a:r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/>
              <a:t>JOL: Judgment of learning &amp; social connection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I feel like I learn more from Zoom classes than regular classes. 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I feel like I learn more from regular classes than Zoom classes. 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I feel like I am making friends with classmates in my Zoom classes. 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I feel like I cannot connect socially or form friendships with people in my Zoom classes. 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/>
              <a:t>At various points, opportunities for open-ended thoughts were provided. 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14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Quantitative survey</a:t>
            </a:r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6818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/>
              <a:t>Language anxiety inventory [18 items] (MacIntyre &amp; Gardner, 1994)</a:t>
            </a:r>
            <a:endParaRPr dirty="0"/>
          </a:p>
          <a:p>
            <a:pPr marL="0" lvl="0" indent="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/>
              <a:t>Personality traits: </a:t>
            </a:r>
            <a:endParaRPr dirty="0">
              <a:cs typeface="Arial" panose="020B0604020202020204" pitchFamily="34" charset="0"/>
            </a:endParaRPr>
          </a:p>
          <a:p>
            <a:pPr marL="457200" lvl="0" indent="-3429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de" dirty="0">
                <a:cs typeface="Arial" panose="020B0604020202020204" pitchFamily="34" charset="0"/>
              </a:rPr>
              <a:t>Ten Item Personality Inventory (TIPI) for quick measures of Big 5 personality traits</a:t>
            </a:r>
            <a:endParaRPr dirty="0">
              <a:cs typeface="Arial" panose="020B0604020202020204" pitchFamily="34" charset="0"/>
            </a:endParaRP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dirty="0">
                <a:cs typeface="Arial" panose="020B0604020202020204" pitchFamily="34" charset="0"/>
              </a:rPr>
              <a:t>Extroversion, cognitive openness, agreeableness, concsientiousness,  neuroticism</a:t>
            </a:r>
            <a:endParaRPr dirty="0"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15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Quantitative results </a:t>
            </a:r>
            <a:endParaRPr/>
          </a:p>
        </p:txBody>
      </p:sp>
      <p:sp>
        <p:nvSpPr>
          <p:cNvPr id="130" name="Google Shape;130;p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 smtClean="0"/>
              <a:t>Zoom locations: </a:t>
            </a:r>
            <a:endParaRPr dirty="0"/>
          </a:p>
          <a:p>
            <a:pPr marL="800100">
              <a:spcBef>
                <a:spcPts val="1200"/>
              </a:spcBef>
            </a:pPr>
            <a:r>
              <a:rPr lang="de" dirty="0"/>
              <a:t>10 Private / studio </a:t>
            </a:r>
            <a:r>
              <a:rPr lang="de" dirty="0" smtClean="0"/>
              <a:t>/ one-room apartment </a:t>
            </a:r>
            <a:endParaRPr dirty="0"/>
          </a:p>
          <a:p>
            <a:pPr marL="800100">
              <a:spcBef>
                <a:spcPts val="1200"/>
              </a:spcBef>
            </a:pPr>
            <a:r>
              <a:rPr lang="de" dirty="0"/>
              <a:t>04 Dormitory </a:t>
            </a:r>
            <a:endParaRPr dirty="0"/>
          </a:p>
          <a:p>
            <a:pPr marL="800100">
              <a:spcBef>
                <a:spcPts val="1200"/>
              </a:spcBef>
            </a:pPr>
            <a:r>
              <a:rPr lang="de" dirty="0"/>
              <a:t>21 Family apartment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/>
              <a:t>No significant effects of gender on </a:t>
            </a:r>
            <a:endParaRPr dirty="0"/>
          </a:p>
          <a:p>
            <a:pPr marL="800100">
              <a:spcBef>
                <a:spcPts val="1200"/>
              </a:spcBef>
            </a:pPr>
            <a:r>
              <a:rPr lang="de" dirty="0"/>
              <a:t>Hypergaze </a:t>
            </a:r>
            <a:endParaRPr dirty="0"/>
          </a:p>
          <a:p>
            <a:pPr marL="800100">
              <a:spcBef>
                <a:spcPts val="1200"/>
              </a:spcBef>
            </a:pPr>
            <a:r>
              <a:rPr lang="de" dirty="0"/>
              <a:t>Mirror anxiety </a:t>
            </a:r>
            <a:endParaRPr dirty="0"/>
          </a:p>
          <a:p>
            <a:pPr marL="800100">
              <a:spcBef>
                <a:spcPts val="1200"/>
              </a:spcBef>
              <a:spcAft>
                <a:spcPts val="1200"/>
              </a:spcAft>
            </a:pPr>
            <a:r>
              <a:rPr lang="de" dirty="0"/>
              <a:t>Concern for location / background 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16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de"/>
              <a:t>Quantitative results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Zoom participation (general) 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I turn on my camera during Zoom classes.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I show my face in Zoom classes.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I participate actively in Zoom classes.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I turn on my camera while in group / breakout rooms.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I show my face while in group / breakout rooms. 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I participate actively in group / breakout rooms. 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17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de"/>
              <a:t>Quantitative results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dirty="0"/>
              <a:t>Zoom usage, overall, whole-class (participation+camera on+showing face) </a:t>
            </a:r>
            <a:endParaRPr dirty="0"/>
          </a:p>
          <a:p>
            <a:pPr marL="0" lvl="0" indent="0">
              <a:spcBef>
                <a:spcPts val="1200"/>
              </a:spcBef>
              <a:buNone/>
            </a:pPr>
            <a:r>
              <a:rPr lang="de" dirty="0"/>
              <a:t> </a:t>
            </a:r>
            <a:r>
              <a:rPr lang="de" dirty="0" smtClean="0"/>
              <a:t>(avg</a:t>
            </a:r>
            <a:r>
              <a:rPr lang="en-US" dirty="0" smtClean="0"/>
              <a:t> </a:t>
            </a:r>
            <a:r>
              <a:rPr lang="en-US" dirty="0" smtClean="0"/>
              <a:t>= 20.70 / 30)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557235"/>
              </p:ext>
            </p:extLst>
          </p:nvPr>
        </p:nvGraphicFramePr>
        <p:xfrm>
          <a:off x="911988" y="2411269"/>
          <a:ext cx="6499464" cy="1376959"/>
        </p:xfrm>
        <a:graphic>
          <a:graphicData uri="http://schemas.openxmlformats.org/drawingml/2006/table">
            <a:tbl>
              <a:tblPr firstRow="1" bandRow="1">
                <a:tableStyleId>{5EB1A1ED-8498-482C-A9A6-7538DE17F5E2}</a:tableStyleId>
              </a:tblPr>
              <a:tblGrid>
                <a:gridCol w="1624866">
                  <a:extLst>
                    <a:ext uri="{9D8B030D-6E8A-4147-A177-3AD203B41FA5}">
                      <a16:colId xmlns:a16="http://schemas.microsoft.com/office/drawing/2014/main" val="119626096"/>
                    </a:ext>
                  </a:extLst>
                </a:gridCol>
                <a:gridCol w="1624866">
                  <a:extLst>
                    <a:ext uri="{9D8B030D-6E8A-4147-A177-3AD203B41FA5}">
                      <a16:colId xmlns:a16="http://schemas.microsoft.com/office/drawing/2014/main" val="1767511149"/>
                    </a:ext>
                  </a:extLst>
                </a:gridCol>
                <a:gridCol w="1624866">
                  <a:extLst>
                    <a:ext uri="{9D8B030D-6E8A-4147-A177-3AD203B41FA5}">
                      <a16:colId xmlns:a16="http://schemas.microsoft.com/office/drawing/2014/main" val="873825203"/>
                    </a:ext>
                  </a:extLst>
                </a:gridCol>
                <a:gridCol w="1624866">
                  <a:extLst>
                    <a:ext uri="{9D8B030D-6E8A-4147-A177-3AD203B41FA5}">
                      <a16:colId xmlns:a16="http://schemas.microsoft.com/office/drawing/2014/main" val="3645322717"/>
                    </a:ext>
                  </a:extLst>
                </a:gridCol>
              </a:tblGrid>
              <a:tr h="448741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1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1200" b="1" dirty="0" smtClean="0">
                          <a:solidFill>
                            <a:srgbClr val="112277"/>
                          </a:solidFill>
                          <a:highlight>
                            <a:srgbClr val="FAFBFE"/>
                          </a:highlight>
                        </a:rPr>
                        <a:t>Parameter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1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1200" b="1" dirty="0">
                          <a:solidFill>
                            <a:srgbClr val="112277"/>
                          </a:solidFill>
                          <a:highlight>
                            <a:srgbClr val="FAFBFE"/>
                          </a:highlight>
                        </a:rPr>
                        <a:t>Estimate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lang="de" sz="1200" b="1" dirty="0">
                          <a:solidFill>
                            <a:srgbClr val="112277"/>
                          </a:solidFill>
                          <a:highlight>
                            <a:srgbClr val="FAFBFE"/>
                          </a:highlight>
                        </a:rPr>
                        <a:t>Wald Chi-Square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1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de" sz="1200" b="1" dirty="0">
                          <a:solidFill>
                            <a:srgbClr val="112277"/>
                          </a:solidFill>
                          <a:highlight>
                            <a:srgbClr val="FAFBFE"/>
                          </a:highlight>
                        </a:rPr>
                        <a:t>p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280790"/>
                  </a:ext>
                </a:extLst>
              </a:tr>
              <a:tr h="448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12277"/>
                          </a:solidFill>
                          <a:highlight>
                            <a:srgbClr val="FAFBFE"/>
                          </a:highlight>
                        </a:rPr>
                        <a:t>Language Anxiety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lang="de" sz="1200" dirty="0">
                          <a:highlight>
                            <a:srgbClr val="FAFBFE"/>
                          </a:highlight>
                        </a:rPr>
                        <a:t>0.1403</a:t>
                      </a:r>
                      <a:endParaRPr sz="1200" dirty="0">
                        <a:highlight>
                          <a:srgbClr val="FAFBFE"/>
                        </a:highlight>
                      </a:endParaRPr>
                    </a:p>
                  </a:txBody>
                  <a:tcPr marL="57150" marR="57150" marT="28575" marB="2857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lang="de" sz="1200" dirty="0">
                          <a:highlight>
                            <a:srgbClr val="FAFBFE"/>
                          </a:highlight>
                        </a:rPr>
                        <a:t>4.46</a:t>
                      </a:r>
                      <a:endParaRPr sz="1200" dirty="0">
                        <a:highlight>
                          <a:srgbClr val="FAFBFE"/>
                        </a:highlight>
                      </a:endParaRPr>
                    </a:p>
                  </a:txBody>
                  <a:tcPr marL="57150" marR="57150" marT="28575" marB="2857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lang="de" sz="1200" dirty="0">
                          <a:highlight>
                            <a:srgbClr val="FAFBFE"/>
                          </a:highlight>
                        </a:rPr>
                        <a:t>0.0348</a:t>
                      </a:r>
                      <a:endParaRPr sz="1200" dirty="0">
                        <a:highlight>
                          <a:srgbClr val="FAFBFE"/>
                        </a:highlight>
                      </a:endParaRPr>
                    </a:p>
                  </a:txBody>
                  <a:tcPr marL="57150" marR="57150" marT="28575" marB="28575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756165"/>
                  </a:ext>
                </a:extLst>
              </a:tr>
              <a:tr h="4794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112277"/>
                          </a:solidFill>
                          <a:highlight>
                            <a:srgbClr val="FAFBFE"/>
                          </a:highlight>
                        </a:rPr>
                        <a:t>Zoom Motivational Fatigue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lang="de" sz="1200" dirty="0">
                          <a:highlight>
                            <a:srgbClr val="FAFBFE"/>
                          </a:highlight>
                        </a:rPr>
                        <a:t>0.8263</a:t>
                      </a:r>
                      <a:endParaRPr sz="1200" dirty="0">
                        <a:highlight>
                          <a:srgbClr val="FAFBFE"/>
                        </a:highlight>
                      </a:endParaRPr>
                    </a:p>
                  </a:txBody>
                  <a:tcPr marL="57150" marR="57150" marT="28575" marB="2857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lang="de" sz="1200" dirty="0">
                          <a:highlight>
                            <a:srgbClr val="FAFBFE"/>
                          </a:highlight>
                        </a:rPr>
                        <a:t>6.27</a:t>
                      </a:r>
                      <a:endParaRPr sz="1200" dirty="0">
                        <a:highlight>
                          <a:srgbClr val="FAFBFE"/>
                        </a:highlight>
                      </a:endParaRPr>
                    </a:p>
                  </a:txBody>
                  <a:tcPr marL="57150" marR="57150" marT="28575" marB="28575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100"/>
                        </a:spcAft>
                        <a:buNone/>
                      </a:pPr>
                      <a:r>
                        <a:rPr lang="de" sz="1200" dirty="0">
                          <a:highlight>
                            <a:srgbClr val="FAFBFE"/>
                          </a:highlight>
                        </a:rPr>
                        <a:t>0.0123</a:t>
                      </a:r>
                      <a:endParaRPr sz="1200" dirty="0">
                        <a:highlight>
                          <a:srgbClr val="FAFBFE"/>
                        </a:highlight>
                      </a:endParaRPr>
                    </a:p>
                  </a:txBody>
                  <a:tcPr marL="57150" marR="57150" marT="28575" marB="28575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496970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18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Quantitative results </a:t>
            </a:r>
            <a:endParaRPr/>
          </a:p>
        </p:txBody>
      </p:sp>
      <p:sp>
        <p:nvSpPr>
          <p:cNvPr id="150" name="Google Shape;150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de" dirty="0"/>
              <a:t>I participate actively in Zoom classes</a:t>
            </a:r>
            <a:r>
              <a:rPr lang="de" dirty="0" smtClean="0"/>
              <a:t>. </a:t>
            </a:r>
            <a:r>
              <a:rPr lang="de" dirty="0" smtClean="0"/>
              <a:t>(avg</a:t>
            </a:r>
            <a:r>
              <a:rPr lang="en-US" dirty="0" smtClean="0"/>
              <a:t> </a:t>
            </a:r>
            <a:r>
              <a:rPr lang="en-US" dirty="0" smtClean="0"/>
              <a:t>= 3.74 / 5)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 smtClean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 smtClean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079668"/>
              </p:ext>
            </p:extLst>
          </p:nvPr>
        </p:nvGraphicFramePr>
        <p:xfrm>
          <a:off x="935026" y="1928132"/>
          <a:ext cx="6412164" cy="2837625"/>
        </p:xfrm>
        <a:graphic>
          <a:graphicData uri="http://schemas.openxmlformats.org/drawingml/2006/table">
            <a:tbl>
              <a:tblPr firstRow="1" bandRow="1"/>
              <a:tblGrid>
                <a:gridCol w="1282433">
                  <a:extLst>
                    <a:ext uri="{9D8B030D-6E8A-4147-A177-3AD203B41FA5}">
                      <a16:colId xmlns:a16="http://schemas.microsoft.com/office/drawing/2014/main" val="3266636122"/>
                    </a:ext>
                  </a:extLst>
                </a:gridCol>
                <a:gridCol w="1389302">
                  <a:extLst>
                    <a:ext uri="{9D8B030D-6E8A-4147-A177-3AD203B41FA5}">
                      <a16:colId xmlns:a16="http://schemas.microsoft.com/office/drawing/2014/main" val="3620913140"/>
                    </a:ext>
                  </a:extLst>
                </a:gridCol>
                <a:gridCol w="1175563">
                  <a:extLst>
                    <a:ext uri="{9D8B030D-6E8A-4147-A177-3AD203B41FA5}">
                      <a16:colId xmlns:a16="http://schemas.microsoft.com/office/drawing/2014/main" val="2946793390"/>
                    </a:ext>
                  </a:extLst>
                </a:gridCol>
                <a:gridCol w="1282433">
                  <a:extLst>
                    <a:ext uri="{9D8B030D-6E8A-4147-A177-3AD203B41FA5}">
                      <a16:colId xmlns:a16="http://schemas.microsoft.com/office/drawing/2014/main" val="758542088"/>
                    </a:ext>
                  </a:extLst>
                </a:gridCol>
                <a:gridCol w="1282433">
                  <a:extLst>
                    <a:ext uri="{9D8B030D-6E8A-4147-A177-3AD203B41FA5}">
                      <a16:colId xmlns:a16="http://schemas.microsoft.com/office/drawing/2014/main" val="171445633"/>
                    </a:ext>
                  </a:extLst>
                </a:gridCol>
              </a:tblGrid>
              <a:tr h="287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Wald Chi-Square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956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Gender*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 female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0.4676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3.01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 smtClean="0">
                          <a:effectLst/>
                          <a:ea typeface="Arial, Albany AMT, Helvetica, Helv"/>
                        </a:rPr>
                        <a:t>0.08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373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 dirty="0" err="1" smtClean="0">
                          <a:effectLst/>
                          <a:ea typeface="Arial, Albany AMT, Helvetica, Helv"/>
                        </a:rPr>
                        <a:t>Breaktime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altLang="ko-KR" sz="1400" b="1" u="none" strike="noStrike" dirty="0" smtClean="0">
                          <a:effectLst/>
                        </a:rPr>
                        <a:t>Long</a:t>
                      </a:r>
                      <a:r>
                        <a:rPr lang="en-CA" altLang="ko-KR" sz="1400" b="1" u="none" strike="noStrike" baseline="0" dirty="0" smtClean="0">
                          <a:effectLst/>
                        </a:rPr>
                        <a:t> &amp; short </a:t>
                      </a:r>
                      <a:r>
                        <a:rPr lang="en-CA" altLang="ko-KR" sz="1400" b="1" u="none" strike="noStrike" baseline="0" dirty="0" err="1" smtClean="0">
                          <a:effectLst/>
                        </a:rPr>
                        <a:t>breakts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0.8100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5.18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 smtClean="0">
                          <a:effectLst/>
                          <a:ea typeface="Arial, Albany AMT, Helvetica, Helv"/>
                        </a:rPr>
                        <a:t>0.02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700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 dirty="0" err="1" smtClean="0">
                          <a:effectLst/>
                          <a:ea typeface="Arial, Albany AMT, Helvetica, Helv"/>
                        </a:rPr>
                        <a:t>Breaktime</a:t>
                      </a: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*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Short breaks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-0.4288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2.78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 smtClean="0">
                          <a:effectLst/>
                          <a:ea typeface="Arial, Albany AMT, Helvetica, Helv"/>
                        </a:rPr>
                        <a:t>0.09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922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Location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>
                          <a:effectLst/>
                          <a:ea typeface="Arial, Albany AMT, Helvetica, Helv"/>
                        </a:rPr>
                        <a:t>dorm</a:t>
                      </a:r>
                      <a:endParaRPr lang="ko-KR" sz="1400" b="1" u="none" strike="noStrike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-0.7228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3.87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 smtClean="0">
                          <a:effectLst/>
                          <a:ea typeface="Arial, Albany AMT, Helvetica, Helv"/>
                        </a:rPr>
                        <a:t>0.05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593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Language anxiety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ko-KR" sz="1400" b="1" u="none" strike="noStrike" dirty="0">
                          <a:effectLst/>
                        </a:rPr>
                        <a:t> 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>
                          <a:effectLst/>
                          <a:ea typeface="Arial, Albany AMT, Helvetica, Helv"/>
                        </a:rPr>
                        <a:t>0.0177</a:t>
                      </a:r>
                      <a:endParaRPr lang="ko-KR" sz="1400" u="none" strike="noStrike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3.33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 smtClean="0">
                          <a:effectLst/>
                          <a:ea typeface="Arial, Albany AMT, Helvetica, Helv"/>
                        </a:rPr>
                        <a:t>0.07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818356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19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Adverse effects of Zoom / video meetings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Zoom use in business contexts (Fauville et al., 2021a&amp;b)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de" dirty="0"/>
              <a:t>Fatigue - social, emotional, motivational, physical, sociocognitive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dirty="0"/>
              <a:t>Dissatisfaction with Zoom / video formats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/>
              <a:t>Length of sessions, lack of breaks b/ sessions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/>
              <a:t>For women: 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de" dirty="0"/>
              <a:t>Mirror anxiety (self-focused attention)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dirty="0"/>
              <a:t>Hypergaze (feeling that others are looking at you)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z="1200" smtClean="0"/>
              <a:t>2</a:t>
            </a:fld>
            <a:endParaRPr lang="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Quantitative results </a:t>
            </a:r>
            <a:endParaRPr/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buNone/>
            </a:pPr>
            <a:r>
              <a:rPr lang="de" dirty="0"/>
              <a:t>I turn on my camera during Zoom classes. </a:t>
            </a:r>
            <a:r>
              <a:rPr lang="de" dirty="0" smtClean="0"/>
              <a:t>(avg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3.54)</a:t>
            </a:r>
            <a:endParaRPr lang="de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show my face in Zoom classes</a:t>
            </a:r>
            <a:r>
              <a:rPr lang="en-US" dirty="0" smtClean="0"/>
              <a:t>. </a:t>
            </a:r>
            <a:r>
              <a:rPr lang="de" dirty="0" smtClean="0"/>
              <a:t>(avg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3.31)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08025"/>
              </p:ext>
            </p:extLst>
          </p:nvPr>
        </p:nvGraphicFramePr>
        <p:xfrm>
          <a:off x="758090" y="1753809"/>
          <a:ext cx="6804616" cy="782003"/>
        </p:xfrm>
        <a:graphic>
          <a:graphicData uri="http://schemas.openxmlformats.org/drawingml/2006/table">
            <a:tbl>
              <a:tblPr firstRow="1" bandRow="1"/>
              <a:tblGrid>
                <a:gridCol w="2672629">
                  <a:extLst>
                    <a:ext uri="{9D8B030D-6E8A-4147-A177-3AD203B41FA5}">
                      <a16:colId xmlns:a16="http://schemas.microsoft.com/office/drawing/2014/main" val="917032913"/>
                    </a:ext>
                  </a:extLst>
                </a:gridCol>
                <a:gridCol w="1172835">
                  <a:extLst>
                    <a:ext uri="{9D8B030D-6E8A-4147-A177-3AD203B41FA5}">
                      <a16:colId xmlns:a16="http://schemas.microsoft.com/office/drawing/2014/main" val="29371076"/>
                    </a:ext>
                  </a:extLst>
                </a:gridCol>
                <a:gridCol w="1635624">
                  <a:extLst>
                    <a:ext uri="{9D8B030D-6E8A-4147-A177-3AD203B41FA5}">
                      <a16:colId xmlns:a16="http://schemas.microsoft.com/office/drawing/2014/main" val="2072305969"/>
                    </a:ext>
                  </a:extLst>
                </a:gridCol>
                <a:gridCol w="1323528">
                  <a:extLst>
                    <a:ext uri="{9D8B030D-6E8A-4147-A177-3AD203B41FA5}">
                      <a16:colId xmlns:a16="http://schemas.microsoft.com/office/drawing/2014/main" val="3465557924"/>
                    </a:ext>
                  </a:extLst>
                </a:gridCol>
              </a:tblGrid>
              <a:tr h="287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Wald Chi-Square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538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Zoom motivational fatigue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0.1616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6.43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 smtClean="0">
                          <a:effectLst/>
                          <a:ea typeface="Arial, Albany AMT, Helvetica, Helv"/>
                        </a:rPr>
                        <a:t>0.01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7074105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528825"/>
              </p:ext>
            </p:extLst>
          </p:nvPr>
        </p:nvGraphicFramePr>
        <p:xfrm>
          <a:off x="758092" y="3393239"/>
          <a:ext cx="6804615" cy="1381125"/>
        </p:xfrm>
        <a:graphic>
          <a:graphicData uri="http://schemas.openxmlformats.org/drawingml/2006/table">
            <a:tbl>
              <a:tblPr firstRow="1" bandRow="1">
                <a:tableStyleId>{5EB1A1ED-8498-482C-A9A6-7538DE17F5E2}</a:tableStyleId>
              </a:tblPr>
              <a:tblGrid>
                <a:gridCol w="1991983">
                  <a:extLst>
                    <a:ext uri="{9D8B030D-6E8A-4147-A177-3AD203B41FA5}">
                      <a16:colId xmlns:a16="http://schemas.microsoft.com/office/drawing/2014/main" val="3159878069"/>
                    </a:ext>
                  </a:extLst>
                </a:gridCol>
                <a:gridCol w="729863">
                  <a:extLst>
                    <a:ext uri="{9D8B030D-6E8A-4147-A177-3AD203B41FA5}">
                      <a16:colId xmlns:a16="http://schemas.microsoft.com/office/drawing/2014/main" val="1295482089"/>
                    </a:ext>
                  </a:extLst>
                </a:gridCol>
                <a:gridCol w="1360923">
                  <a:extLst>
                    <a:ext uri="{9D8B030D-6E8A-4147-A177-3AD203B41FA5}">
                      <a16:colId xmlns:a16="http://schemas.microsoft.com/office/drawing/2014/main" val="3845821254"/>
                    </a:ext>
                  </a:extLst>
                </a:gridCol>
                <a:gridCol w="1526677">
                  <a:extLst>
                    <a:ext uri="{9D8B030D-6E8A-4147-A177-3AD203B41FA5}">
                      <a16:colId xmlns:a16="http://schemas.microsoft.com/office/drawing/2014/main" val="721007629"/>
                    </a:ext>
                  </a:extLst>
                </a:gridCol>
                <a:gridCol w="1195169">
                  <a:extLst>
                    <a:ext uri="{9D8B030D-6E8A-4147-A177-3AD203B41FA5}">
                      <a16:colId xmlns:a16="http://schemas.microsoft.com/office/drawing/2014/main" val="3713532171"/>
                    </a:ext>
                  </a:extLst>
                </a:gridCol>
              </a:tblGrid>
              <a:tr h="428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Parameter</a:t>
                      </a:r>
                      <a:endParaRPr lang="en-US" sz="1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Estimate</a:t>
                      </a:r>
                      <a:endParaRPr lang="en-US" sz="1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Wald Chi-Square</a:t>
                      </a:r>
                      <a:endParaRPr lang="en-US" sz="1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</a:t>
                      </a:r>
                      <a:endParaRPr lang="en-US" sz="14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49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Location*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</a:rPr>
                        <a:t>dorm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</a:rPr>
                        <a:t>-1.0833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</a:rPr>
                        <a:t>2.90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 smtClean="0">
                          <a:solidFill>
                            <a:schemeClr val="tx1"/>
                          </a:solidFill>
                          <a:effectLst/>
                        </a:rPr>
                        <a:t>0.09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296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Zoom fatigue (gen.)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0.1577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4.05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59489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20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Quantitative results </a:t>
            </a:r>
            <a:endParaRPr/>
          </a:p>
        </p:txBody>
      </p:sp>
      <p:sp>
        <p:nvSpPr>
          <p:cNvPr id="168" name="Google Shape;168;p3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spcAft>
                <a:spcPts val="1200"/>
              </a:spcAft>
              <a:buNone/>
            </a:pPr>
            <a:r>
              <a:rPr lang="de" dirty="0"/>
              <a:t>I show my face while in group / breakout rooms. </a:t>
            </a:r>
            <a:r>
              <a:rPr lang="de" dirty="0" smtClean="0"/>
              <a:t>(avg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3.03)</a:t>
            </a:r>
            <a:endParaRPr lang="de" dirty="0" smtClean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de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de" dirty="0" smtClean="0"/>
          </a:p>
          <a:p>
            <a:pPr marL="0" indent="0">
              <a:spcAft>
                <a:spcPts val="1200"/>
              </a:spcAft>
              <a:buNone/>
            </a:pP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I </a:t>
            </a:r>
            <a:r>
              <a:rPr lang="en-US" dirty="0"/>
              <a:t>turn on my camera while in group / breakout rooms. </a:t>
            </a:r>
            <a:r>
              <a:rPr lang="de" dirty="0" smtClean="0"/>
              <a:t>(avg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3.31)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004772"/>
              </p:ext>
            </p:extLst>
          </p:nvPr>
        </p:nvGraphicFramePr>
        <p:xfrm>
          <a:off x="1242646" y="1800701"/>
          <a:ext cx="6096000" cy="740791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:a16="http://schemas.microsoft.com/office/drawing/2014/main" val="1814577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88966079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07228934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10322194"/>
                    </a:ext>
                  </a:extLst>
                </a:gridCol>
              </a:tblGrid>
              <a:tr h="287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Wald Chi-Square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8444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altLang="ko-KR" sz="1200" b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TIPI:</a:t>
                      </a:r>
                      <a:r>
                        <a:rPr lang="en-CA" altLang="ko-KR" sz="1200" b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Extroversion</a:t>
                      </a:r>
                      <a:endParaRPr lang="ko-KR" sz="1200" b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u="none" strike="noStrike" dirty="0">
                          <a:effectLst/>
                          <a:latin typeface="Arial" panose="020B0604020202020204" pitchFamily="34" charset="0"/>
                          <a:ea typeface="Arial, Albany AMT, Helvetica, Helv"/>
                          <a:cs typeface="Arial" panose="020B0604020202020204" pitchFamily="34" charset="0"/>
                        </a:rPr>
                        <a:t>0.0840</a:t>
                      </a:r>
                      <a:endParaRPr lang="ko-KR" sz="12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u="none" strike="noStrike" dirty="0">
                          <a:effectLst/>
                          <a:latin typeface="Arial" panose="020B0604020202020204" pitchFamily="34" charset="0"/>
                          <a:ea typeface="Arial, Albany AMT, Helvetica, Helv"/>
                          <a:cs typeface="Arial" panose="020B0604020202020204" pitchFamily="34" charset="0"/>
                        </a:rPr>
                        <a:t>3.63</a:t>
                      </a:r>
                      <a:endParaRPr lang="ko-KR" sz="12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u="none" strike="noStrike" dirty="0" smtClean="0">
                          <a:effectLst/>
                          <a:latin typeface="Arial" panose="020B0604020202020204" pitchFamily="34" charset="0"/>
                          <a:ea typeface="Arial, Albany AMT, Helvetica, Helv"/>
                          <a:cs typeface="Arial" panose="020B0604020202020204" pitchFamily="34" charset="0"/>
                        </a:rPr>
                        <a:t>0.06</a:t>
                      </a:r>
                      <a:endParaRPr lang="ko-KR" sz="120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11977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779276"/>
              </p:ext>
            </p:extLst>
          </p:nvPr>
        </p:nvGraphicFramePr>
        <p:xfrm>
          <a:off x="1242646" y="3619536"/>
          <a:ext cx="6096000" cy="739585"/>
        </p:xfrm>
        <a:graphic>
          <a:graphicData uri="http://schemas.openxmlformats.org/drawingml/2006/table">
            <a:tbl>
              <a:tblPr firstRow="1" bandRow="1">
                <a:tableStyleId>{5EB1A1ED-8498-482C-A9A6-7538DE17F5E2}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207591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89846211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8682307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354409217"/>
                    </a:ext>
                  </a:extLst>
                </a:gridCol>
              </a:tblGrid>
              <a:tr h="287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Parameter</a:t>
                      </a:r>
                      <a:endParaRPr lang="en-US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Estimate</a:t>
                      </a:r>
                      <a:endParaRPr lang="en-US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Wald Chi-Square</a:t>
                      </a:r>
                      <a:endParaRPr lang="en-US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</a:t>
                      </a:r>
                      <a:endParaRPr lang="en-US" sz="1200" b="1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416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TIPI: Extroversion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0.1601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3.63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200" dirty="0">
                          <a:solidFill>
                            <a:schemeClr val="tx1"/>
                          </a:solidFill>
                          <a:effectLst/>
                        </a:rPr>
                        <a:t>0.06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50613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21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Quantitative results </a:t>
            </a:r>
            <a:endParaRPr/>
          </a:p>
        </p:txBody>
      </p:sp>
      <p:sp>
        <p:nvSpPr>
          <p:cNvPr id="180" name="Google Shape;180;p3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de" dirty="0"/>
              <a:t>I participate actively in group / breakout rooms. (</a:t>
            </a:r>
            <a:r>
              <a:rPr lang="en-US" dirty="0"/>
              <a:t>x̄ = </a:t>
            </a:r>
            <a:r>
              <a:rPr lang="en-US" dirty="0" smtClean="0"/>
              <a:t>3.77)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836169"/>
              </p:ext>
            </p:extLst>
          </p:nvPr>
        </p:nvGraphicFramePr>
        <p:xfrm>
          <a:off x="721894" y="2050793"/>
          <a:ext cx="6624568" cy="1152843"/>
        </p:xfrm>
        <a:graphic>
          <a:graphicData uri="http://schemas.openxmlformats.org/drawingml/2006/table">
            <a:tbl>
              <a:tblPr firstRow="1" bandRow="1"/>
              <a:tblGrid>
                <a:gridCol w="1986930">
                  <a:extLst>
                    <a:ext uri="{9D8B030D-6E8A-4147-A177-3AD203B41FA5}">
                      <a16:colId xmlns:a16="http://schemas.microsoft.com/office/drawing/2014/main" val="4027576680"/>
                    </a:ext>
                  </a:extLst>
                </a:gridCol>
                <a:gridCol w="1512541">
                  <a:extLst>
                    <a:ext uri="{9D8B030D-6E8A-4147-A177-3AD203B41FA5}">
                      <a16:colId xmlns:a16="http://schemas.microsoft.com/office/drawing/2014/main" val="3665806424"/>
                    </a:ext>
                  </a:extLst>
                </a:gridCol>
                <a:gridCol w="1468955">
                  <a:extLst>
                    <a:ext uri="{9D8B030D-6E8A-4147-A177-3AD203B41FA5}">
                      <a16:colId xmlns:a16="http://schemas.microsoft.com/office/drawing/2014/main" val="1958827176"/>
                    </a:ext>
                  </a:extLst>
                </a:gridCol>
                <a:gridCol w="1656142">
                  <a:extLst>
                    <a:ext uri="{9D8B030D-6E8A-4147-A177-3AD203B41FA5}">
                      <a16:colId xmlns:a16="http://schemas.microsoft.com/office/drawing/2014/main" val="3009531352"/>
                    </a:ext>
                  </a:extLst>
                </a:gridCol>
              </a:tblGrid>
              <a:tr h="287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Wald Chi-Square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228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Zoom</a:t>
                      </a:r>
                      <a:r>
                        <a:rPr lang="en-CA" sz="1400" b="1" u="none" strike="noStrike" baseline="0" dirty="0" smtClean="0">
                          <a:effectLst/>
                          <a:ea typeface="Arial, Albany AMT, Helvetica, Helv"/>
                        </a:rPr>
                        <a:t> </a:t>
                      </a: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mirror anxiety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0.1559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8.85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 smtClean="0">
                          <a:effectLst/>
                          <a:ea typeface="Arial, Albany AMT, Helvetica, Helv"/>
                        </a:rPr>
                        <a:t>0.01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655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Language</a:t>
                      </a:r>
                      <a:r>
                        <a:rPr lang="en-CA" sz="1400" b="1" u="none" strike="noStrike" baseline="0" dirty="0" smtClean="0">
                          <a:effectLst/>
                          <a:ea typeface="Arial, Albany AMT, Helvetica, Helv"/>
                        </a:rPr>
                        <a:t> </a:t>
                      </a: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anxiety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>
                          <a:effectLst/>
                          <a:ea typeface="Arial, Albany AMT, Helvetica, Helv"/>
                        </a:rPr>
                        <a:t>0.0332</a:t>
                      </a:r>
                      <a:endParaRPr lang="ko-KR" sz="1400" u="none" strike="noStrike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>
                          <a:effectLst/>
                          <a:ea typeface="Arial, Albany AMT, Helvetica, Helv"/>
                        </a:rPr>
                        <a:t>8.98</a:t>
                      </a:r>
                      <a:endParaRPr lang="ko-KR" sz="1400" u="none" strike="noStrike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 smtClean="0">
                          <a:effectLst/>
                          <a:ea typeface="Arial, Albany AMT, Helvetica, Helv"/>
                        </a:rPr>
                        <a:t>&gt; 0.01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917520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22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Quantitative results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Fatigue ratings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(x/15)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898503"/>
              </p:ext>
            </p:extLst>
          </p:nvPr>
        </p:nvGraphicFramePr>
        <p:xfrm>
          <a:off x="628650" y="1785017"/>
          <a:ext cx="5257800" cy="2745105"/>
        </p:xfrm>
        <a:graphic>
          <a:graphicData uri="http://schemas.openxmlformats.org/drawingml/2006/table">
            <a:tbl>
              <a:tblPr/>
              <a:tblGrid>
                <a:gridCol w="4073979">
                  <a:extLst>
                    <a:ext uri="{9D8B030D-6E8A-4147-A177-3AD203B41FA5}">
                      <a16:colId xmlns:a16="http://schemas.microsoft.com/office/drawing/2014/main" val="1200629240"/>
                    </a:ext>
                  </a:extLst>
                </a:gridCol>
                <a:gridCol w="1183821">
                  <a:extLst>
                    <a:ext uri="{9D8B030D-6E8A-4147-A177-3AD203B41FA5}">
                      <a16:colId xmlns:a16="http://schemas.microsoft.com/office/drawing/2014/main" val="8891242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</a:pPr>
                      <a:r>
                        <a:rPr lang="en-CA" sz="1300" dirty="0">
                          <a:effectLst/>
                          <a:ea typeface="Adobe Garamond Pro, serif"/>
                        </a:rPr>
                        <a:t>Fatigue (general) </a:t>
                      </a:r>
                      <a:endParaRPr lang="ko-KR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000" b="0" i="0" u="none" strike="noStrike" dirty="0">
                          <a:effectLst/>
                          <a:ea typeface="Arial, serif"/>
                        </a:rPr>
                        <a:t>8.63</a:t>
                      </a:r>
                      <a:endParaRPr lang="ko-KR" sz="1000" b="0" i="0" u="none" strike="noStrike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659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</a:pPr>
                      <a:r>
                        <a:rPr lang="en-CA" sz="1300" dirty="0">
                          <a:effectLst/>
                          <a:ea typeface="Adobe Garamond Pro, serif"/>
                        </a:rPr>
                        <a:t>Visual fatigue</a:t>
                      </a:r>
                      <a:endParaRPr lang="ko-KR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000" b="0" i="0" u="none" strike="noStrike" dirty="0">
                          <a:effectLst/>
                          <a:ea typeface="Arial, serif"/>
                        </a:rPr>
                        <a:t>8.23</a:t>
                      </a:r>
                      <a:endParaRPr lang="ko-KR" sz="1000" b="0" i="0" u="none" strike="noStrike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355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</a:pPr>
                      <a:r>
                        <a:rPr lang="en-CA" sz="1300" dirty="0">
                          <a:effectLst/>
                          <a:ea typeface="Adobe Garamond Pro, serif"/>
                        </a:rPr>
                        <a:t>Social fatigue</a:t>
                      </a:r>
                      <a:endParaRPr lang="ko-KR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000" b="0" i="0" u="none" strike="noStrike" dirty="0">
                          <a:effectLst/>
                          <a:ea typeface="Arial, serif"/>
                        </a:rPr>
                        <a:t>8.80 </a:t>
                      </a:r>
                      <a:endParaRPr lang="ko-KR" sz="1000" b="0" i="0" u="none" strike="noStrike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4532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</a:pPr>
                      <a:r>
                        <a:rPr lang="en-CA" sz="1300">
                          <a:effectLst/>
                          <a:ea typeface="Adobe Garamond Pro, serif"/>
                        </a:rPr>
                        <a:t>Motivational fatigue</a:t>
                      </a:r>
                      <a:endParaRPr lang="ko-KR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000" b="0" i="0" u="none" strike="noStrike" dirty="0">
                          <a:effectLst/>
                          <a:ea typeface="Arial, serif"/>
                        </a:rPr>
                        <a:t>7.86</a:t>
                      </a:r>
                      <a:endParaRPr lang="ko-KR" sz="1000" b="0" i="0" u="none" strike="noStrike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899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</a:pPr>
                      <a:r>
                        <a:rPr lang="en-CA" sz="1300" dirty="0">
                          <a:effectLst/>
                          <a:ea typeface="Adobe Garamond Pro, serif"/>
                        </a:rPr>
                        <a:t>Emotional fatigue</a:t>
                      </a:r>
                      <a:endParaRPr lang="ko-KR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000" b="0" i="0" u="none" strike="noStrike" dirty="0">
                          <a:effectLst/>
                          <a:ea typeface="Arial, serif"/>
                        </a:rPr>
                        <a:t>6.91</a:t>
                      </a:r>
                      <a:endParaRPr lang="ko-KR" sz="1000" b="0" i="0" u="none" strike="noStrike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864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</a:pPr>
                      <a:r>
                        <a:rPr lang="en-CA" sz="1300">
                          <a:effectLst/>
                          <a:ea typeface="Adobe Garamond Pro, serif"/>
                        </a:rPr>
                        <a:t>Sociocognitive fatigue</a:t>
                      </a:r>
                      <a:endParaRPr lang="ko-KR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000" b="0" i="0" u="none" strike="noStrike" dirty="0">
                          <a:effectLst/>
                          <a:ea typeface="Arial, serif"/>
                        </a:rPr>
                        <a:t>9.49</a:t>
                      </a:r>
                      <a:endParaRPr lang="ko-KR" sz="1000" b="0" i="0" u="none" strike="noStrike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0131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</a:pPr>
                      <a:r>
                        <a:rPr lang="en-CA" sz="1300">
                          <a:effectLst/>
                          <a:ea typeface="Adobe Garamond Pro, serif"/>
                        </a:rPr>
                        <a:t>Mirror anxiety</a:t>
                      </a:r>
                      <a:endParaRPr lang="ko-KR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000" b="0" i="0" u="none" strike="noStrike" dirty="0">
                          <a:effectLst/>
                          <a:ea typeface="Arial, serif"/>
                        </a:rPr>
                        <a:t>8.20</a:t>
                      </a:r>
                      <a:endParaRPr lang="ko-KR" sz="1000" b="0" i="0" u="none" strike="noStrike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0380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</a:pPr>
                      <a:r>
                        <a:rPr lang="en-CA" sz="1300">
                          <a:effectLst/>
                          <a:ea typeface="Adobe Garamond Pro, serif"/>
                        </a:rPr>
                        <a:t>Hypergaze</a:t>
                      </a:r>
                      <a:endParaRPr lang="ko-KR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000" b="0" i="0" u="none" strike="noStrike" dirty="0">
                          <a:effectLst/>
                          <a:ea typeface="Arial, serif"/>
                        </a:rPr>
                        <a:t>5.23</a:t>
                      </a:r>
                      <a:endParaRPr lang="ko-KR" sz="1000" b="0" i="0" u="none" strike="noStrike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734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</a:pPr>
                      <a:r>
                        <a:rPr lang="en-US" altLang="ko-KR" dirty="0" smtClean="0">
                          <a:effectLst/>
                        </a:rPr>
                        <a:t>Concern for background / environment</a:t>
                      </a:r>
                      <a:endParaRPr lang="ko-KR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US" altLang="ko-KR" sz="1000" b="0" i="0" u="none" strike="noStrike" dirty="0" smtClean="0">
                          <a:effectLst/>
                        </a:rPr>
                        <a:t>8.51</a:t>
                      </a:r>
                      <a:endParaRPr lang="ko-KR" sz="1000" b="0" i="0" u="none" strike="noStrike" dirty="0">
                        <a:effectLst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043091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23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25471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Quantitative results </a:t>
            </a:r>
            <a:endParaRPr dirty="0"/>
          </a:p>
        </p:txBody>
      </p:sp>
      <p:sp>
        <p:nvSpPr>
          <p:cNvPr id="186" name="Google Shape;186;p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Mirror </a:t>
            </a:r>
            <a:r>
              <a:rPr lang="de" dirty="0" smtClean="0"/>
              <a:t>anxiety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 smtClean="0"/>
              <a:t>Concern for background / environment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en-US" dirty="0" smtClean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033799"/>
              </p:ext>
            </p:extLst>
          </p:nvPr>
        </p:nvGraphicFramePr>
        <p:xfrm>
          <a:off x="1219068" y="1646308"/>
          <a:ext cx="6096000" cy="1111631"/>
        </p:xfrm>
        <a:graphic>
          <a:graphicData uri="http://schemas.openxmlformats.org/drawingml/2006/table">
            <a:tbl>
              <a:tblPr firstRow="1" bandRow="1"/>
              <a:tblGrid>
                <a:gridCol w="1524000">
                  <a:extLst>
                    <a:ext uri="{9D8B030D-6E8A-4147-A177-3AD203B41FA5}">
                      <a16:colId xmlns:a16="http://schemas.microsoft.com/office/drawing/2014/main" val="40627285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9085713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88320928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31154969"/>
                    </a:ext>
                  </a:extLst>
                </a:gridCol>
              </a:tblGrid>
              <a:tr h="287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Wald Chi-Square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500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altLang="ko-KR" sz="1200" b="1" u="none" strike="noStrike" dirty="0" smtClean="0">
                          <a:effectLst/>
                        </a:rPr>
                        <a:t>TIPI:</a:t>
                      </a:r>
                      <a:r>
                        <a:rPr lang="en-CA" altLang="ko-KR" sz="1200" b="1" u="none" strike="noStrike" baseline="0" dirty="0" smtClean="0">
                          <a:effectLst/>
                        </a:rPr>
                        <a:t> Extroversion</a:t>
                      </a:r>
                      <a:endParaRPr lang="ko-KR" altLang="en-US" sz="12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u="none" strike="noStrike" dirty="0">
                          <a:effectLst/>
                          <a:ea typeface="Arial, Albany AMT, Helvetica, Helv"/>
                        </a:rPr>
                        <a:t>-</a:t>
                      </a:r>
                      <a:r>
                        <a:rPr lang="en-CA" sz="1200" u="none" strike="noStrike" dirty="0" smtClean="0">
                          <a:effectLst/>
                          <a:ea typeface="Arial, Albany AMT, Helvetica, Helv"/>
                        </a:rPr>
                        <a:t>0.4213</a:t>
                      </a:r>
                      <a:endParaRPr lang="ko-KR" sz="12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u="none" strike="noStrike" dirty="0" smtClean="0">
                          <a:effectLst/>
                          <a:ea typeface="Arial, Albany AMT, Helvetica, Helv"/>
                        </a:rPr>
                        <a:t>10.21</a:t>
                      </a:r>
                      <a:endParaRPr lang="ko-KR" sz="12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u="none" strike="noStrike" dirty="0" smtClean="0">
                          <a:effectLst/>
                          <a:ea typeface="Arial, Albany AMT, Helvetica, Helv"/>
                        </a:rPr>
                        <a:t>0.0014</a:t>
                      </a:r>
                      <a:endParaRPr lang="ko-KR" sz="12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67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US" altLang="ko-KR" sz="1200" b="1" u="none" strike="noStrike" dirty="0" smtClean="0">
                          <a:effectLst/>
                        </a:rPr>
                        <a:t>Zoom fatigue (gen.)</a:t>
                      </a:r>
                      <a:endParaRPr lang="ko-KR" altLang="en-US" sz="12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US" altLang="ko-KR" sz="1200" u="none" strike="noStrike" dirty="0" smtClean="0">
                          <a:effectLst/>
                        </a:rPr>
                        <a:t>0.5315</a:t>
                      </a:r>
                      <a:endParaRPr lang="ko-KR" sz="12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US" altLang="ko-KR" sz="1200" u="none" strike="noStrike" dirty="0" smtClean="0">
                          <a:effectLst/>
                        </a:rPr>
                        <a:t>13.25</a:t>
                      </a:r>
                      <a:endParaRPr lang="ko-KR" sz="12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US" altLang="ko-KR" sz="1200" u="none" strike="noStrike" dirty="0" smtClean="0">
                          <a:effectLst/>
                        </a:rPr>
                        <a:t>0.0003</a:t>
                      </a:r>
                      <a:endParaRPr lang="ko-KR" sz="12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465892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912863"/>
              </p:ext>
            </p:extLst>
          </p:nvPr>
        </p:nvGraphicFramePr>
        <p:xfrm>
          <a:off x="1219066" y="3369605"/>
          <a:ext cx="5908564" cy="684839"/>
        </p:xfrm>
        <a:graphic>
          <a:graphicData uri="http://schemas.openxmlformats.org/drawingml/2006/table">
            <a:tbl>
              <a:tblPr firstRow="1" bandRow="1">
                <a:tableStyleId>{5EB1A1ED-8498-482C-A9A6-7538DE17F5E2}</a:tableStyleId>
              </a:tblPr>
              <a:tblGrid>
                <a:gridCol w="1477141">
                  <a:extLst>
                    <a:ext uri="{9D8B030D-6E8A-4147-A177-3AD203B41FA5}">
                      <a16:colId xmlns:a16="http://schemas.microsoft.com/office/drawing/2014/main" val="2950646084"/>
                    </a:ext>
                  </a:extLst>
                </a:gridCol>
                <a:gridCol w="1477141">
                  <a:extLst>
                    <a:ext uri="{9D8B030D-6E8A-4147-A177-3AD203B41FA5}">
                      <a16:colId xmlns:a16="http://schemas.microsoft.com/office/drawing/2014/main" val="1318643519"/>
                    </a:ext>
                  </a:extLst>
                </a:gridCol>
                <a:gridCol w="1477141">
                  <a:extLst>
                    <a:ext uri="{9D8B030D-6E8A-4147-A177-3AD203B41FA5}">
                      <a16:colId xmlns:a16="http://schemas.microsoft.com/office/drawing/2014/main" val="2054970305"/>
                    </a:ext>
                  </a:extLst>
                </a:gridCol>
                <a:gridCol w="1477141">
                  <a:extLst>
                    <a:ext uri="{9D8B030D-6E8A-4147-A177-3AD203B41FA5}">
                      <a16:colId xmlns:a16="http://schemas.microsoft.com/office/drawing/2014/main" val="1016867993"/>
                    </a:ext>
                  </a:extLst>
                </a:gridCol>
              </a:tblGrid>
              <a:tr h="3249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solidFill>
                            <a:schemeClr val="accent6"/>
                          </a:solidFill>
                          <a:effectLst/>
                        </a:rPr>
                        <a:t>Parameter</a:t>
                      </a:r>
                      <a:endParaRPr lang="en-US" sz="11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solidFill>
                            <a:schemeClr val="accent6"/>
                          </a:solidFill>
                          <a:effectLst/>
                        </a:rPr>
                        <a:t>Estimate</a:t>
                      </a:r>
                      <a:endParaRPr lang="en-US" sz="11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solidFill>
                            <a:schemeClr val="accent6"/>
                          </a:solidFill>
                          <a:effectLst/>
                        </a:rPr>
                        <a:t>Wald Chi-Square</a:t>
                      </a:r>
                      <a:endParaRPr lang="en-US" sz="11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solidFill>
                            <a:schemeClr val="accent6"/>
                          </a:solidFill>
                          <a:effectLst/>
                        </a:rPr>
                        <a:t>p</a:t>
                      </a:r>
                      <a:endParaRPr lang="en-US" sz="11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460444"/>
                  </a:ext>
                </a:extLst>
              </a:tr>
              <a:tr h="322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b="1" dirty="0">
                          <a:solidFill>
                            <a:schemeClr val="tx1"/>
                          </a:solidFill>
                          <a:effectLst/>
                        </a:rPr>
                        <a:t>TIPI: Extroversion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effectLst/>
                        </a:rPr>
                        <a:t>-0.4290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dirty="0">
                          <a:solidFill>
                            <a:schemeClr val="tx1"/>
                          </a:solidFill>
                          <a:effectLst/>
                        </a:rPr>
                        <a:t>8.26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100" dirty="0" smtClean="0">
                          <a:solidFill>
                            <a:schemeClr val="tx1"/>
                          </a:solidFill>
                          <a:effectLst/>
                        </a:rPr>
                        <a:t>0.004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3826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24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" dirty="0"/>
              <a:t>Quantitative </a:t>
            </a:r>
            <a:r>
              <a:rPr lang="de" dirty="0" smtClean="0"/>
              <a:t>results: Fatigue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Zoom fatigue (general)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/>
              <a:t>How tired do you feel after Zoom sessions?</a:t>
            </a:r>
          </a:p>
          <a:p>
            <a:r>
              <a:rPr lang="en-US" dirty="0"/>
              <a:t>How exhausted do you feel after Zoom sessions?</a:t>
            </a:r>
          </a:p>
          <a:p>
            <a:r>
              <a:rPr lang="en-US" dirty="0"/>
              <a:t>How mentally drained do you feel after Zoom sessions?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654220"/>
              </p:ext>
            </p:extLst>
          </p:nvPr>
        </p:nvGraphicFramePr>
        <p:xfrm>
          <a:off x="945397" y="1751309"/>
          <a:ext cx="5974595" cy="681924"/>
        </p:xfrm>
        <a:graphic>
          <a:graphicData uri="http://schemas.openxmlformats.org/drawingml/2006/table">
            <a:tbl>
              <a:tblPr/>
              <a:tblGrid>
                <a:gridCol w="1735926">
                  <a:extLst>
                    <a:ext uri="{9D8B030D-6E8A-4147-A177-3AD203B41FA5}">
                      <a16:colId xmlns:a16="http://schemas.microsoft.com/office/drawing/2014/main" val="4216289472"/>
                    </a:ext>
                  </a:extLst>
                </a:gridCol>
                <a:gridCol w="1608794">
                  <a:extLst>
                    <a:ext uri="{9D8B030D-6E8A-4147-A177-3AD203B41FA5}">
                      <a16:colId xmlns:a16="http://schemas.microsoft.com/office/drawing/2014/main" val="2770680759"/>
                    </a:ext>
                  </a:extLst>
                </a:gridCol>
                <a:gridCol w="1663796">
                  <a:extLst>
                    <a:ext uri="{9D8B030D-6E8A-4147-A177-3AD203B41FA5}">
                      <a16:colId xmlns:a16="http://schemas.microsoft.com/office/drawing/2014/main" val="486426144"/>
                    </a:ext>
                  </a:extLst>
                </a:gridCol>
                <a:gridCol w="966079">
                  <a:extLst>
                    <a:ext uri="{9D8B030D-6E8A-4147-A177-3AD203B41FA5}">
                      <a16:colId xmlns:a16="http://schemas.microsoft.com/office/drawing/2014/main" val="3698077683"/>
                    </a:ext>
                  </a:extLst>
                </a:gridCol>
              </a:tblGrid>
              <a:tr h="34096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200" b="1" u="none" strike="noStrike" dirty="0">
                          <a:solidFill>
                            <a:schemeClr val="accent6"/>
                          </a:solidFill>
                          <a:effectLst/>
                          <a:ea typeface="Arial, Albany AMT, Helvetica, Helv"/>
                        </a:rPr>
                        <a:t>Parameter</a:t>
                      </a:r>
                      <a:endParaRPr lang="ko-KR" sz="1200" b="1" u="none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b="1" u="none" strike="noStrike" dirty="0">
                          <a:solidFill>
                            <a:schemeClr val="accent6"/>
                          </a:solidFill>
                          <a:effectLst/>
                          <a:ea typeface="Arial, Albany AMT, Helvetica, Helv"/>
                        </a:rPr>
                        <a:t>Estimate</a:t>
                      </a:r>
                      <a:endParaRPr lang="ko-KR" sz="1200" b="1" u="none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b="1" u="none" strike="noStrike" dirty="0">
                          <a:solidFill>
                            <a:schemeClr val="accent6"/>
                          </a:solidFill>
                          <a:effectLst/>
                          <a:ea typeface="Arial, Albany AMT, Helvetica, Helv"/>
                        </a:rPr>
                        <a:t>Wald Chi-Square</a:t>
                      </a:r>
                      <a:endParaRPr lang="ko-KR" sz="1200" b="1" u="none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b="1" u="none" strike="noStrike" dirty="0">
                          <a:solidFill>
                            <a:schemeClr val="accent6"/>
                          </a:solidFill>
                          <a:effectLst/>
                          <a:ea typeface="Arial, Albany AMT, Helvetica, Helv"/>
                        </a:rPr>
                        <a:t>p</a:t>
                      </a:r>
                      <a:endParaRPr lang="ko-KR" sz="1200" b="1" u="none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433096"/>
                  </a:ext>
                </a:extLst>
              </a:tr>
              <a:tr h="34096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200" b="1" u="none" strike="noStrike" dirty="0">
                          <a:solidFill>
                            <a:schemeClr val="tx1"/>
                          </a:solidFill>
                          <a:effectLst/>
                          <a:ea typeface="Arial, Albany AMT, Helvetica, Helv"/>
                        </a:rPr>
                        <a:t>Language anxiety</a:t>
                      </a:r>
                      <a:endParaRPr lang="ko-KR" sz="1200" b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u="none" strike="noStrike" dirty="0">
                          <a:solidFill>
                            <a:schemeClr val="tx1"/>
                          </a:solidFill>
                          <a:effectLst/>
                          <a:ea typeface="Arial, Albany AMT, Helvetica, Helv"/>
                        </a:rPr>
                        <a:t>-0.0569</a:t>
                      </a:r>
                      <a:endParaRPr lang="ko-KR" sz="120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u="none" strike="noStrike" dirty="0">
                          <a:solidFill>
                            <a:schemeClr val="tx1"/>
                          </a:solidFill>
                          <a:effectLst/>
                          <a:ea typeface="Arial, Albany AMT, Helvetica, Helv"/>
                        </a:rPr>
                        <a:t>3.53</a:t>
                      </a:r>
                      <a:endParaRPr lang="ko-KR" sz="120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u="none" strike="noStrike" dirty="0" smtClean="0">
                          <a:solidFill>
                            <a:schemeClr val="tx1"/>
                          </a:solidFill>
                          <a:effectLst/>
                          <a:ea typeface="Arial, Albany AMT, Helvetica, Helv"/>
                        </a:rPr>
                        <a:t>0.06</a:t>
                      </a:r>
                      <a:endParaRPr lang="ko-KR" sz="1200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4057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25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129621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" dirty="0"/>
              <a:t>Quantitative </a:t>
            </a:r>
            <a:r>
              <a:rPr lang="de" dirty="0" smtClean="0"/>
              <a:t>results: Fatigue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Zoom motivational fatigue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much do you dread having to do things after a Zoom session?</a:t>
            </a:r>
          </a:p>
          <a:p>
            <a:r>
              <a:rPr lang="en-US" dirty="0"/>
              <a:t>How often do you feel like doing nothing after a Zoom session? </a:t>
            </a:r>
          </a:p>
          <a:p>
            <a:r>
              <a:rPr lang="en-US" dirty="0"/>
              <a:t>How often do you feel too tired to do other things after Zoom sessions?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43288"/>
              </p:ext>
            </p:extLst>
          </p:nvPr>
        </p:nvGraphicFramePr>
        <p:xfrm>
          <a:off x="795984" y="1712483"/>
          <a:ext cx="5798546" cy="573516"/>
        </p:xfrm>
        <a:graphic>
          <a:graphicData uri="http://schemas.openxmlformats.org/drawingml/2006/table">
            <a:tbl>
              <a:tblPr/>
              <a:tblGrid>
                <a:gridCol w="1685959">
                  <a:extLst>
                    <a:ext uri="{9D8B030D-6E8A-4147-A177-3AD203B41FA5}">
                      <a16:colId xmlns:a16="http://schemas.microsoft.com/office/drawing/2014/main" val="1265524351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678945596"/>
                    </a:ext>
                  </a:extLst>
                </a:gridCol>
                <a:gridCol w="1663795">
                  <a:extLst>
                    <a:ext uri="{9D8B030D-6E8A-4147-A177-3AD203B41FA5}">
                      <a16:colId xmlns:a16="http://schemas.microsoft.com/office/drawing/2014/main" val="4052391493"/>
                    </a:ext>
                  </a:extLst>
                </a:gridCol>
                <a:gridCol w="956876">
                  <a:extLst>
                    <a:ext uri="{9D8B030D-6E8A-4147-A177-3AD203B41FA5}">
                      <a16:colId xmlns:a16="http://schemas.microsoft.com/office/drawing/2014/main" val="1864439745"/>
                    </a:ext>
                  </a:extLst>
                </a:gridCol>
              </a:tblGrid>
              <a:tr h="28675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200" b="1" u="none" strike="noStrike" dirty="0">
                          <a:solidFill>
                            <a:schemeClr val="accent6"/>
                          </a:solidFill>
                          <a:effectLst/>
                          <a:ea typeface="Arial, Albany AMT, Helvetica, Helv"/>
                        </a:rPr>
                        <a:t>Parameter</a:t>
                      </a:r>
                      <a:endParaRPr lang="ko-KR" sz="1200" b="1" u="none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b="1" u="none" strike="noStrike" dirty="0">
                          <a:solidFill>
                            <a:schemeClr val="accent6"/>
                          </a:solidFill>
                          <a:effectLst/>
                          <a:ea typeface="Arial, Albany AMT, Helvetica, Helv"/>
                        </a:rPr>
                        <a:t>Estimate</a:t>
                      </a:r>
                      <a:endParaRPr lang="ko-KR" sz="1200" b="1" u="none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b="1" u="none" strike="noStrike" dirty="0">
                          <a:solidFill>
                            <a:schemeClr val="accent6"/>
                          </a:solidFill>
                          <a:effectLst/>
                          <a:ea typeface="Arial, Albany AMT, Helvetica, Helv"/>
                        </a:rPr>
                        <a:t>Wald Chi-Square</a:t>
                      </a:r>
                      <a:endParaRPr lang="ko-KR" sz="1200" b="1" u="none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b="1" u="none" strike="noStrike" dirty="0">
                          <a:solidFill>
                            <a:schemeClr val="accent6"/>
                          </a:solidFill>
                          <a:effectLst/>
                          <a:ea typeface="Arial, Albany AMT, Helvetica, Helv"/>
                        </a:rPr>
                        <a:t>p</a:t>
                      </a:r>
                      <a:endParaRPr lang="ko-KR" sz="1200" b="1" u="none" strike="noStrike" dirty="0">
                        <a:solidFill>
                          <a:schemeClr val="accent6"/>
                        </a:solidFill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480395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200" b="1" u="none" strike="noStrike" dirty="0">
                          <a:effectLst/>
                          <a:ea typeface="Arial, Albany AMT, Helvetica, Helv"/>
                        </a:rPr>
                        <a:t>Language </a:t>
                      </a:r>
                      <a:r>
                        <a:rPr lang="en-CA" sz="1200" b="1" u="none" strike="noStrike" dirty="0" smtClean="0">
                          <a:effectLst/>
                          <a:ea typeface="Arial, Albany AMT, Helvetica, Helv"/>
                        </a:rPr>
                        <a:t>anxiety</a:t>
                      </a:r>
                      <a:endParaRPr lang="ko-KR" sz="12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u="none" strike="noStrike" dirty="0">
                          <a:effectLst/>
                          <a:ea typeface="Arial, Albany AMT, Helvetica, Helv"/>
                        </a:rPr>
                        <a:t>-0.0637</a:t>
                      </a:r>
                      <a:endParaRPr lang="ko-KR" sz="12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u="none" strike="noStrike" dirty="0">
                          <a:effectLst/>
                          <a:ea typeface="Arial, Albany AMT, Helvetica, Helv"/>
                        </a:rPr>
                        <a:t>3.89</a:t>
                      </a:r>
                      <a:endParaRPr lang="ko-KR" sz="12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200" u="none" strike="noStrike" dirty="0" smtClean="0">
                          <a:effectLst/>
                          <a:ea typeface="Arial, Albany AMT, Helvetica, Helv"/>
                        </a:rPr>
                        <a:t>0.05</a:t>
                      </a:r>
                      <a:endParaRPr lang="ko-KR" sz="12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4245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26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197218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Quantitative results </a:t>
            </a:r>
            <a:endParaRPr/>
          </a:p>
        </p:txBody>
      </p:sp>
      <p:sp>
        <p:nvSpPr>
          <p:cNvPr id="198" name="Google Shape;198;p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de" dirty="0"/>
              <a:t>JOL1: I feel like I learn from my Zoom classes</a:t>
            </a:r>
            <a:r>
              <a:rPr lang="de" dirty="0" smtClean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249370"/>
              </p:ext>
            </p:extLst>
          </p:nvPr>
        </p:nvGraphicFramePr>
        <p:xfrm>
          <a:off x="804396" y="1897996"/>
          <a:ext cx="6528885" cy="1152843"/>
        </p:xfrm>
        <a:graphic>
          <a:graphicData uri="http://schemas.openxmlformats.org/drawingml/2006/table">
            <a:tbl>
              <a:tblPr firstRow="1" bandRow="1"/>
              <a:tblGrid>
                <a:gridCol w="1780675">
                  <a:extLst>
                    <a:ext uri="{9D8B030D-6E8A-4147-A177-3AD203B41FA5}">
                      <a16:colId xmlns:a16="http://schemas.microsoft.com/office/drawing/2014/main" val="3323777210"/>
                    </a:ext>
                  </a:extLst>
                </a:gridCol>
                <a:gridCol w="1024403">
                  <a:extLst>
                    <a:ext uri="{9D8B030D-6E8A-4147-A177-3AD203B41FA5}">
                      <a16:colId xmlns:a16="http://schemas.microsoft.com/office/drawing/2014/main" val="454625197"/>
                    </a:ext>
                  </a:extLst>
                </a:gridCol>
                <a:gridCol w="1258159">
                  <a:extLst>
                    <a:ext uri="{9D8B030D-6E8A-4147-A177-3AD203B41FA5}">
                      <a16:colId xmlns:a16="http://schemas.microsoft.com/office/drawing/2014/main" val="2480246550"/>
                    </a:ext>
                  </a:extLst>
                </a:gridCol>
                <a:gridCol w="1464415">
                  <a:extLst>
                    <a:ext uri="{9D8B030D-6E8A-4147-A177-3AD203B41FA5}">
                      <a16:colId xmlns:a16="http://schemas.microsoft.com/office/drawing/2014/main" val="4244518687"/>
                    </a:ext>
                  </a:extLst>
                </a:gridCol>
                <a:gridCol w="1001233">
                  <a:extLst>
                    <a:ext uri="{9D8B030D-6E8A-4147-A177-3AD203B41FA5}">
                      <a16:colId xmlns:a16="http://schemas.microsoft.com/office/drawing/2014/main" val="792299462"/>
                    </a:ext>
                  </a:extLst>
                </a:gridCol>
              </a:tblGrid>
              <a:tr h="287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Wald Chi-Square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561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Gender*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altLang="ko-KR" sz="1400" b="1" u="none" strike="noStrike" dirty="0" smtClean="0">
                          <a:effectLst/>
                        </a:rPr>
                        <a:t>female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0.6364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3.59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 smtClean="0">
                          <a:effectLst/>
                          <a:ea typeface="Arial, Albany AMT, Helvetica, Helv"/>
                        </a:rPr>
                        <a:t>0.06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732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Language anxiety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ko-KR" sz="1400" b="1" u="none" strike="noStrike" dirty="0">
                          <a:effectLst/>
                        </a:rPr>
                        <a:t> </a:t>
                      </a: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>
                          <a:effectLst/>
                          <a:ea typeface="Arial, Albany AMT, Helvetica, Helv"/>
                        </a:rPr>
                        <a:t>0.0365</a:t>
                      </a:r>
                      <a:endParaRPr lang="ko-KR" sz="1400" u="none" strike="noStrike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8.86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 smtClean="0">
                          <a:effectLst/>
                          <a:ea typeface="Arial, Albany AMT, Helvetica, Helv"/>
                        </a:rPr>
                        <a:t>&gt; 0.01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8686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27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Quantitative results </a:t>
            </a:r>
            <a:endParaRPr dirty="0"/>
          </a:p>
        </p:txBody>
      </p:sp>
      <p:sp>
        <p:nvSpPr>
          <p:cNvPr id="204" name="Google Shape;204;p3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de" dirty="0"/>
              <a:t>JOL2: I feel like I learn more from Zoom classes than regular classes</a:t>
            </a:r>
            <a:r>
              <a:rPr lang="de" dirty="0" smtClean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de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de" dirty="0" smtClean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de" dirty="0"/>
          </a:p>
          <a:p>
            <a:pPr marL="0" indent="0">
              <a:spcAft>
                <a:spcPts val="1200"/>
              </a:spcAft>
              <a:buNone/>
            </a:pPr>
            <a:r>
              <a:rPr lang="de" sz="800" dirty="0" smtClean="0"/>
              <a:t>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de" dirty="0" smtClean="0"/>
              <a:t>JOL3</a:t>
            </a:r>
            <a:r>
              <a:rPr lang="de" dirty="0"/>
              <a:t>: I feel like I learn more from regular classes than Zoom classes.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de" dirty="0" smtClean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90234"/>
              </p:ext>
            </p:extLst>
          </p:nvPr>
        </p:nvGraphicFramePr>
        <p:xfrm>
          <a:off x="966062" y="1656176"/>
          <a:ext cx="6096000" cy="1214061"/>
        </p:xfrm>
        <a:graphic>
          <a:graphicData uri="http://schemas.openxmlformats.org/drawingml/2006/table">
            <a:tbl>
              <a:tblPr firstRow="1" bandRow="1"/>
              <a:tblGrid>
                <a:gridCol w="1976518">
                  <a:extLst>
                    <a:ext uri="{9D8B030D-6E8A-4147-A177-3AD203B41FA5}">
                      <a16:colId xmlns:a16="http://schemas.microsoft.com/office/drawing/2014/main" val="469872585"/>
                    </a:ext>
                  </a:extLst>
                </a:gridCol>
                <a:gridCol w="1450665">
                  <a:extLst>
                    <a:ext uri="{9D8B030D-6E8A-4147-A177-3AD203B41FA5}">
                      <a16:colId xmlns:a16="http://schemas.microsoft.com/office/drawing/2014/main" val="2727951734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2408249616"/>
                    </a:ext>
                  </a:extLst>
                </a:gridCol>
                <a:gridCol w="1128775">
                  <a:extLst>
                    <a:ext uri="{9D8B030D-6E8A-4147-A177-3AD203B41FA5}">
                      <a16:colId xmlns:a16="http://schemas.microsoft.com/office/drawing/2014/main" val="1180498447"/>
                    </a:ext>
                  </a:extLst>
                </a:gridCol>
              </a:tblGrid>
              <a:tr h="392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Estimate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 dirty="0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Wald Chi-Square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400" b="1">
                          <a:solidFill>
                            <a:srgbClr val="4472C4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771616"/>
                  </a:ext>
                </a:extLst>
              </a:tr>
              <a:tr h="40144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Language anxiety (-)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>
                          <a:effectLst/>
                          <a:ea typeface="Arial, Albany AMT, Helvetica, Helv"/>
                        </a:rPr>
                        <a:t>-0.0236</a:t>
                      </a:r>
                      <a:endParaRPr lang="ko-KR" sz="1400" u="none" strike="noStrike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7.24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 smtClean="0">
                          <a:effectLst/>
                          <a:ea typeface="Arial, Albany AMT, Helvetica, Helv"/>
                        </a:rPr>
                        <a:t>0.001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30738"/>
                  </a:ext>
                </a:extLst>
              </a:tr>
              <a:tr h="40144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Making</a:t>
                      </a:r>
                      <a:r>
                        <a:rPr lang="en-CA" sz="1400" b="1" u="none" strike="noStrike" baseline="0" dirty="0" smtClean="0">
                          <a:effectLst/>
                          <a:ea typeface="Arial, Albany AMT, Helvetica, Helv"/>
                        </a:rPr>
                        <a:t> f</a:t>
                      </a:r>
                      <a:r>
                        <a:rPr lang="en-CA" sz="1400" b="1" u="none" strike="noStrike" dirty="0" smtClean="0">
                          <a:effectLst/>
                          <a:ea typeface="Arial, Albany AMT, Helvetica, Helv"/>
                        </a:rPr>
                        <a:t>riends </a:t>
                      </a:r>
                      <a:endParaRPr lang="ko-KR" sz="1400" b="1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0.5653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>
                          <a:effectLst/>
                          <a:ea typeface="Arial, Albany AMT, Helvetica, Helv"/>
                        </a:rPr>
                        <a:t>23.03</a:t>
                      </a:r>
                      <a:endParaRPr lang="ko-KR" sz="1400" u="none" strike="noStrike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u="none" strike="noStrike" dirty="0">
                          <a:effectLst/>
                          <a:ea typeface="Arial, Albany AMT, Helvetica, Helv"/>
                        </a:rPr>
                        <a:t>&lt;.0001</a:t>
                      </a:r>
                      <a:endParaRPr lang="ko-KR" sz="1400" u="none" strike="noStrike" dirty="0">
                        <a:effectLst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746025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905156"/>
              </p:ext>
            </p:extLst>
          </p:nvPr>
        </p:nvGraphicFramePr>
        <p:xfrm>
          <a:off x="966061" y="3608694"/>
          <a:ext cx="6096000" cy="1103948"/>
        </p:xfrm>
        <a:graphic>
          <a:graphicData uri="http://schemas.openxmlformats.org/drawingml/2006/table">
            <a:tbl>
              <a:tblPr firstRow="1" bandRow="1">
                <a:tableStyleId>{5EB1A1ED-8498-482C-A9A6-7538DE17F5E2}</a:tableStyleId>
              </a:tblPr>
              <a:tblGrid>
                <a:gridCol w="1962769">
                  <a:extLst>
                    <a:ext uri="{9D8B030D-6E8A-4147-A177-3AD203B41FA5}">
                      <a16:colId xmlns:a16="http://schemas.microsoft.com/office/drawing/2014/main" val="845958760"/>
                    </a:ext>
                  </a:extLst>
                </a:gridCol>
                <a:gridCol w="1485041">
                  <a:extLst>
                    <a:ext uri="{9D8B030D-6E8A-4147-A177-3AD203B41FA5}">
                      <a16:colId xmlns:a16="http://schemas.microsoft.com/office/drawing/2014/main" val="423578067"/>
                    </a:ext>
                  </a:extLst>
                </a:gridCol>
                <a:gridCol w="1553792">
                  <a:extLst>
                    <a:ext uri="{9D8B030D-6E8A-4147-A177-3AD203B41FA5}">
                      <a16:colId xmlns:a16="http://schemas.microsoft.com/office/drawing/2014/main" val="248010100"/>
                    </a:ext>
                  </a:extLst>
                </a:gridCol>
                <a:gridCol w="1094398">
                  <a:extLst>
                    <a:ext uri="{9D8B030D-6E8A-4147-A177-3AD203B41FA5}">
                      <a16:colId xmlns:a16="http://schemas.microsoft.com/office/drawing/2014/main" val="2465018706"/>
                    </a:ext>
                  </a:extLst>
                </a:gridCol>
              </a:tblGrid>
              <a:tr h="287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solidFill>
                            <a:schemeClr val="accent6"/>
                          </a:solidFill>
                          <a:effectLst/>
                        </a:rPr>
                        <a:t>Parameter</a:t>
                      </a:r>
                      <a:endParaRPr lang="en-US" sz="11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solidFill>
                            <a:schemeClr val="accent6"/>
                          </a:solidFill>
                          <a:effectLst/>
                        </a:rPr>
                        <a:t>Estimate</a:t>
                      </a:r>
                      <a:endParaRPr lang="en-US" sz="11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solidFill>
                            <a:schemeClr val="accent6"/>
                          </a:solidFill>
                          <a:effectLst/>
                        </a:rPr>
                        <a:t>Wald Chi-Square</a:t>
                      </a:r>
                      <a:endParaRPr lang="en-US" sz="11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100" b="1" dirty="0">
                          <a:solidFill>
                            <a:schemeClr val="accent6"/>
                          </a:solidFill>
                          <a:effectLst/>
                        </a:rPr>
                        <a:t>p</a:t>
                      </a:r>
                      <a:endParaRPr lang="en-US" sz="1100" b="1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102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</a:rPr>
                        <a:t>TIPI: Extroversion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</a:rPr>
                        <a:t>0.1091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</a:rPr>
                        <a:t>3.48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</a:rPr>
                        <a:t>0.06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365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</a:rPr>
                        <a:t>TIPI: Open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>
                          <a:solidFill>
                            <a:schemeClr val="tx1"/>
                          </a:solidFill>
                          <a:effectLst/>
                        </a:rPr>
                        <a:t>0.2202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</a:rPr>
                        <a:t>5.99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CA" sz="1400" dirty="0"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44865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28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Discussion</a:t>
            </a:r>
            <a:endParaRPr/>
          </a:p>
        </p:txBody>
      </p:sp>
      <p:sp>
        <p:nvSpPr>
          <p:cNvPr id="216" name="Google Shape;216;p3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Effects for: 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Zoom motivational fatigue (Zoom participation, camera use)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Language anxiety (Zoom participation, group participation, camera in groups)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Extroversion (showing face in groups; mirror anxiety, BG concern, prefering live classes)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Breaks (gen. participation)</a:t>
            </a:r>
            <a:endParaRPr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de" dirty="0"/>
              <a:t>Gender (+, </a:t>
            </a:r>
            <a:r>
              <a:rPr lang="de" dirty="0" smtClean="0"/>
              <a:t>JOL*, gen</a:t>
            </a:r>
            <a:r>
              <a:rPr lang="de" dirty="0"/>
              <a:t>. participation)   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29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Adverse effects of Zoom / video meetings	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Academic contexts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/>
              <a:t>Philippine nursing students (Oducado et al., 2022)</a:t>
            </a:r>
            <a:endParaRPr dirty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" sz="1800" dirty="0"/>
              <a:t>High levels of video fatigue</a:t>
            </a:r>
            <a:endParaRPr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de" sz="1800" dirty="0"/>
              <a:t>Dissatisfaction with video format</a:t>
            </a:r>
            <a:endParaRPr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de" sz="1800" dirty="0"/>
              <a:t>Especially for women, younger students, lower SES, those with poor Internet connections, academically weaker students</a:t>
            </a:r>
            <a:endParaRPr sz="18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/>
              <a:t>Turkish college students (Deniz et al., 2022)</a:t>
            </a:r>
            <a:endParaRPr dirty="0"/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" sz="1800" dirty="0"/>
              <a:t>Zoom fatigue ≈ reported levels of anxiety, stress, depression, life satisfaction, lower academic well-being  </a:t>
            </a:r>
            <a:endParaRPr sz="1800" dirty="0"/>
          </a:p>
        </p:txBody>
      </p:sp>
      <p:sp>
        <p:nvSpPr>
          <p:cNvPr id="69" name="Google Shape;69;p15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 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3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Discussion</a:t>
            </a:r>
            <a:endParaRPr/>
          </a:p>
        </p:txBody>
      </p:sp>
      <p:sp>
        <p:nvSpPr>
          <p:cNvPr id="222" name="Google Shape;222;p4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Zoom seems advantageous for … </a:t>
            </a:r>
            <a:endParaRPr dirty="0"/>
          </a:p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de" dirty="0"/>
              <a:t>Those with lower foreign language anxiety </a:t>
            </a:r>
            <a:endParaRPr dirty="0"/>
          </a:p>
          <a:p>
            <a:pPr>
              <a:spcAft>
                <a:spcPts val="400"/>
              </a:spcAft>
            </a:pPr>
            <a:r>
              <a:rPr lang="de" dirty="0"/>
              <a:t>Those with friends in the class / breakout rooms </a:t>
            </a:r>
            <a:r>
              <a:rPr lang="de" dirty="0" smtClean="0"/>
              <a:t>?</a:t>
            </a:r>
          </a:p>
          <a:p>
            <a:pPr>
              <a:spcAft>
                <a:spcPts val="400"/>
              </a:spcAft>
            </a:pPr>
            <a:r>
              <a:rPr lang="de" dirty="0" smtClean="0"/>
              <a:t>Those with good technology </a:t>
            </a:r>
          </a:p>
          <a:p>
            <a:pPr>
              <a:spcAft>
                <a:spcPts val="400"/>
              </a:spcAft>
            </a:pPr>
            <a:r>
              <a:rPr lang="de" dirty="0" smtClean="0"/>
              <a:t>Introverts / those who may prefer passive learning </a:t>
            </a:r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de" dirty="0"/>
          </a:p>
          <a:p>
            <a:pPr marL="114300" lvl="0" indent="0" algn="l" rtl="0">
              <a:spcBef>
                <a:spcPts val="0"/>
              </a:spcBef>
              <a:spcAft>
                <a:spcPts val="500"/>
              </a:spcAft>
              <a:buSzPts val="1800"/>
              <a:buNone/>
            </a:pPr>
            <a:r>
              <a:rPr lang="de" dirty="0" smtClean="0"/>
              <a:t>Zoom seems disadvantageous for ... </a:t>
            </a:r>
          </a:p>
          <a:p>
            <a:pPr>
              <a:spcAft>
                <a:spcPts val="600"/>
              </a:spcAft>
            </a:pPr>
            <a:r>
              <a:rPr lang="de" dirty="0" smtClean="0"/>
              <a:t>Those with language anxiety </a:t>
            </a:r>
          </a:p>
          <a:p>
            <a:pPr>
              <a:spcAft>
                <a:spcPts val="600"/>
              </a:spcAft>
            </a:pPr>
            <a:r>
              <a:rPr lang="de" dirty="0" smtClean="0"/>
              <a:t>Extroverts and/or those who may prefer live classes &amp; active learning</a:t>
            </a:r>
          </a:p>
          <a:p>
            <a:pPr>
              <a:spcAft>
                <a:spcPts val="600"/>
              </a:spcAft>
            </a:pPr>
            <a:r>
              <a:rPr lang="de" dirty="0" smtClean="0"/>
              <a:t>Female students (?) </a:t>
            </a:r>
          </a:p>
          <a:p>
            <a:pPr>
              <a:spcAft>
                <a:spcPts val="600"/>
              </a:spcAft>
            </a:pPr>
            <a:r>
              <a:rPr lang="de" dirty="0" smtClean="0"/>
              <a:t>Those with mirror anxiety 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30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Discussion</a:t>
            </a:r>
            <a:endParaRPr/>
          </a:p>
        </p:txBody>
      </p:sp>
      <p:sp>
        <p:nvSpPr>
          <p:cNvPr id="228" name="Google Shape;228;p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Weak effects for gender … ? 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de" dirty="0"/>
              <a:t>Small sample size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dirty="0"/>
              <a:t>Mostly language majors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dirty="0"/>
              <a:t>Classroom </a:t>
            </a:r>
            <a:r>
              <a:rPr lang="de" dirty="0" smtClean="0"/>
              <a:t>environments may pose </a:t>
            </a:r>
            <a:r>
              <a:rPr lang="de" dirty="0"/>
              <a:t>weaker social stresses than work environments 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de" dirty="0"/>
              <a:t>Appearance / mirror </a:t>
            </a:r>
            <a:r>
              <a:rPr lang="de" dirty="0" smtClean="0"/>
              <a:t>anxiety, hypergaze ?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/>
              <a:t>More research is needed … 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31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Thank you</a:t>
            </a:r>
            <a:endParaRPr/>
          </a:p>
        </p:txBody>
      </p:sp>
      <p:sp>
        <p:nvSpPr>
          <p:cNvPr id="234" name="Google Shape;234;p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2800" dirty="0"/>
              <a:t>Kent Lee</a:t>
            </a:r>
            <a:endParaRPr sz="28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 smtClean="0"/>
              <a:t>Assistant </a:t>
            </a:r>
            <a:r>
              <a:rPr lang="de" dirty="0"/>
              <a:t>Professor, Pukyong National </a:t>
            </a:r>
            <a:r>
              <a:rPr lang="de" dirty="0" smtClean="0"/>
              <a:t>University, </a:t>
            </a:r>
            <a:r>
              <a:rPr lang="ko-KR" altLang="en-US" dirty="0" smtClean="0"/>
              <a:t>부경대학교</a:t>
            </a:r>
            <a:endParaRPr lang="de" dirty="0" smtClean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 smtClean="0"/>
              <a:t>Busan, Korea 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kentlee7@gmail.com </a:t>
            </a:r>
            <a:endParaRPr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kentlee7@pknu.ac.kr </a:t>
            </a:r>
            <a:endParaRPr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" dirty="0">
                <a:solidFill>
                  <a:schemeClr val="accent5"/>
                </a:solidFill>
              </a:rPr>
              <a:t>www.kentlee7.com, www.enwiki.org </a:t>
            </a:r>
            <a:endParaRPr dirty="0">
              <a:solidFill>
                <a:schemeClr val="accent5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32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3"/>
          <p:cNvSpPr txBox="1">
            <a:spLocks noGrp="1"/>
          </p:cNvSpPr>
          <p:nvPr>
            <p:ph type="title"/>
          </p:nvPr>
        </p:nvSpPr>
        <p:spPr>
          <a:xfrm>
            <a:off x="294511" y="27485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References </a:t>
            </a:r>
            <a:endParaRPr dirty="0"/>
          </a:p>
        </p:txBody>
      </p:sp>
      <p:sp>
        <p:nvSpPr>
          <p:cNvPr id="240" name="Google Shape;240;p43"/>
          <p:cNvSpPr txBox="1">
            <a:spLocks noGrp="1"/>
          </p:cNvSpPr>
          <p:nvPr>
            <p:ph type="body" idx="1"/>
          </p:nvPr>
        </p:nvSpPr>
        <p:spPr>
          <a:xfrm>
            <a:off x="178755" y="776896"/>
            <a:ext cx="8752113" cy="37919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44500" lvl="0" indent="-360000" algn="l" rtl="0">
              <a:lnSpc>
                <a:spcPct val="120000"/>
              </a:lnSpc>
              <a:spcAft>
                <a:spcPts val="300"/>
              </a:spcAft>
              <a:buNone/>
            </a:pPr>
            <a:r>
              <a:rPr lang="de" sz="1300" dirty="0"/>
              <a:t>Deniz, M. E., Satici, S. A., Doenyas, C., &amp; Griffiths, M. D. (2022). Zoom Fatigue, Psychological Distress, Life Satisfaction, and Academic Well-Being. </a:t>
            </a:r>
            <a:r>
              <a:rPr lang="de" sz="1300" i="1" dirty="0"/>
              <a:t>Cyberpsychology, Behavior, and Social Networkin</a:t>
            </a:r>
            <a:r>
              <a:rPr lang="de" sz="1300" dirty="0"/>
              <a:t>g, 25(5), 270–277.</a:t>
            </a:r>
            <a:endParaRPr sz="1300" dirty="0"/>
          </a:p>
          <a:p>
            <a:pPr marL="444500" lvl="0" indent="-360000" algn="l" rtl="0">
              <a:lnSpc>
                <a:spcPct val="120000"/>
              </a:lnSpc>
              <a:spcAft>
                <a:spcPts val="300"/>
              </a:spcAft>
              <a:buNone/>
            </a:pPr>
            <a:r>
              <a:rPr lang="de" sz="1300" dirty="0"/>
              <a:t>Ehrhart, M. G., Ehrhart, K. H., Roesch, S. C., Chung-Herrera, B. G., Nadler, K., &amp; Bradshaw, K. (2009). Testing the latent factor structure and construct validity of the Ten-Item Personality Inventory. </a:t>
            </a:r>
            <a:r>
              <a:rPr lang="de" sz="1300" i="1" dirty="0"/>
              <a:t>Personality and Individual Differences</a:t>
            </a:r>
            <a:r>
              <a:rPr lang="de" sz="1300" dirty="0"/>
              <a:t>, 47(8), 900–905.</a:t>
            </a:r>
            <a:endParaRPr sz="1300" dirty="0"/>
          </a:p>
          <a:p>
            <a:pPr marL="444500" lvl="0" indent="-360000" algn="l" rtl="0">
              <a:lnSpc>
                <a:spcPct val="120000"/>
              </a:lnSpc>
              <a:spcAft>
                <a:spcPts val="300"/>
              </a:spcAft>
              <a:buNone/>
            </a:pPr>
            <a:r>
              <a:rPr lang="de" sz="1300" dirty="0"/>
              <a:t>Fauville, G., Luo, M., Queiroz, A. C., Bailenson, J. N., &amp; Hancock, J. (2021). Zoom exhaustion &amp; fatigue scale</a:t>
            </a:r>
            <a:r>
              <a:rPr lang="de" sz="1300" i="1" dirty="0"/>
              <a:t>. Computers in Human Behavior Reports</a:t>
            </a:r>
            <a:r>
              <a:rPr lang="de" sz="1300" dirty="0"/>
              <a:t>, 4, 100119.</a:t>
            </a:r>
            <a:endParaRPr sz="1300" dirty="0"/>
          </a:p>
          <a:p>
            <a:pPr marL="444500" lvl="0" indent="-360000" algn="l" rtl="0">
              <a:lnSpc>
                <a:spcPct val="120000"/>
              </a:lnSpc>
              <a:spcAft>
                <a:spcPts val="300"/>
              </a:spcAft>
              <a:buNone/>
            </a:pPr>
            <a:r>
              <a:rPr lang="de" sz="1300" dirty="0"/>
              <a:t>Fauville, G., Luo, M., Muller Queiroz, A. C., Bailenson, J. N., &amp; Hancock, J. (2021). Nonverbal mechanisms predict zoom fatigue and explain why women experience higher levels than men. Available at SSRN 3820035.</a:t>
            </a:r>
            <a:endParaRPr sz="1300" dirty="0"/>
          </a:p>
          <a:p>
            <a:pPr marL="444500" lvl="0" indent="-360000" algn="l" rtl="0">
              <a:lnSpc>
                <a:spcPct val="120000"/>
              </a:lnSpc>
              <a:spcAft>
                <a:spcPts val="300"/>
              </a:spcAft>
              <a:buNone/>
            </a:pPr>
            <a:r>
              <a:rPr lang="de" sz="1300" dirty="0"/>
              <a:t>MacIntyre, P. D., &amp; Gardner, R. C. (1994). The subtle effects of language anxiety on cognitive processing in the second language</a:t>
            </a:r>
            <a:r>
              <a:rPr lang="de" sz="1300" i="1" dirty="0"/>
              <a:t>. Language Learning</a:t>
            </a:r>
            <a:r>
              <a:rPr lang="de" sz="1300" dirty="0"/>
              <a:t>, 44(2), 283–305.</a:t>
            </a:r>
            <a:endParaRPr sz="1300" dirty="0"/>
          </a:p>
          <a:p>
            <a:pPr marL="444500" lvl="0" indent="-360000" algn="l" rtl="0">
              <a:lnSpc>
                <a:spcPct val="120000"/>
              </a:lnSpc>
              <a:spcAft>
                <a:spcPts val="3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de" sz="1300" dirty="0"/>
              <a:t>Oducado, R. M. F., Fajardo, M. T. R., Parreño-Lachica, G. M., Maniago, J. D., Villanueva, P. M. B., Dequilla, M. A. C. V., Montaño, H. C., &amp; Robite, E. E. (2021). Is videoconference “Zoom” fatigue real among nursing students? </a:t>
            </a:r>
            <a:r>
              <a:rPr lang="de" sz="1300" i="1" dirty="0"/>
              <a:t>Journal of Loss and Trauma</a:t>
            </a:r>
            <a:r>
              <a:rPr lang="de" sz="1300" dirty="0"/>
              <a:t>, 1–3</a:t>
            </a:r>
            <a:r>
              <a:rPr lang="de" sz="1300" dirty="0" smtClean="0"/>
              <a:t>.</a:t>
            </a:r>
            <a:endParaRPr sz="13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33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Adverse effects of Zoom / video meetings	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Reasons: </a:t>
            </a:r>
            <a:endParaRPr dirty="0"/>
          </a:p>
          <a:p>
            <a:pPr lvl="0" indent="-457200" algn="l" rtl="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de" dirty="0"/>
              <a:t>Limited cues about </a:t>
            </a:r>
            <a:endParaRPr dirty="0"/>
          </a:p>
          <a:p>
            <a:pPr lvl="1">
              <a:spcBef>
                <a:spcPts val="1200"/>
              </a:spcBef>
            </a:pPr>
            <a:r>
              <a:rPr lang="de" dirty="0"/>
              <a:t>body language</a:t>
            </a:r>
            <a:endParaRPr dirty="0"/>
          </a:p>
          <a:p>
            <a:pPr lvl="1"/>
            <a:r>
              <a:rPr lang="de" dirty="0"/>
              <a:t>facial expressions</a:t>
            </a:r>
            <a:endParaRPr dirty="0"/>
          </a:p>
          <a:p>
            <a:pPr lvl="1"/>
            <a:r>
              <a:rPr lang="de" dirty="0"/>
              <a:t>visual attention </a:t>
            </a:r>
            <a:endParaRPr dirty="0"/>
          </a:p>
          <a:p>
            <a:pPr lvl="0" indent="-457200" algn="l" rtl="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de" dirty="0" smtClean="0"/>
              <a:t>Mirror anxiety: Focus </a:t>
            </a:r>
            <a:r>
              <a:rPr lang="de" dirty="0"/>
              <a:t>or anxiety about one’s appearance </a:t>
            </a:r>
            <a:endParaRPr lang="de" dirty="0" smtClean="0"/>
          </a:p>
          <a:p>
            <a:pPr lvl="0" indent="-457200" algn="l" rtl="0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de" dirty="0" smtClean="0"/>
              <a:t>Hyper-gaze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76" name="Google Shape;76;p16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 </a:t>
            </a:r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4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Research questions 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buSzPts val="1800"/>
              <a:buAutoNum type="arabicPeriod"/>
            </a:pPr>
            <a:r>
              <a:rPr lang="de" dirty="0"/>
              <a:t>What factors explain students’ non-participation in Zoom classes </a:t>
            </a:r>
            <a:endParaRPr dirty="0"/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buSzPts val="1800"/>
              <a:buAutoNum type="alphaLcPeriod"/>
            </a:pPr>
            <a:r>
              <a:rPr lang="de" sz="1800" dirty="0"/>
              <a:t>Lack of verbal participation </a:t>
            </a:r>
            <a:endParaRPr sz="1800" dirty="0"/>
          </a:p>
          <a:p>
            <a:pPr marL="914400" lvl="1" indent="-342900" algn="l" rtl="0">
              <a:lnSpc>
                <a:spcPct val="150000"/>
              </a:lnSpc>
              <a:spcBef>
                <a:spcPts val="0"/>
              </a:spcBef>
              <a:buSzPts val="1800"/>
              <a:buAutoNum type="alphaLcPeriod"/>
            </a:pPr>
            <a:r>
              <a:rPr lang="de" sz="1800" dirty="0"/>
              <a:t>Not turning on cameras or showing faces </a:t>
            </a:r>
            <a:endParaRPr sz="18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buSzPts val="1800"/>
              <a:buAutoNum type="arabicPeriod"/>
            </a:pPr>
            <a:r>
              <a:rPr lang="de" dirty="0"/>
              <a:t>Do female students experience more adverse effects (e.g., due to social pressure or self-consciousness?) 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5</a:t>
            </a:fld>
            <a:endParaRPr lang="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dirty="0"/>
              <a:t>Qualitative survey </a:t>
            </a:r>
            <a:endParaRPr dirty="0"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(52 students)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Prefer Zoom vs. live classes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654671"/>
              </p:ext>
            </p:extLst>
          </p:nvPr>
        </p:nvGraphicFramePr>
        <p:xfrm>
          <a:off x="1045574" y="2161131"/>
          <a:ext cx="3815184" cy="1716474"/>
        </p:xfrm>
        <a:graphic>
          <a:graphicData uri="http://schemas.openxmlformats.org/drawingml/2006/table">
            <a:tbl>
              <a:tblPr/>
              <a:tblGrid>
                <a:gridCol w="3014466">
                  <a:extLst>
                    <a:ext uri="{9D8B030D-6E8A-4147-A177-3AD203B41FA5}">
                      <a16:colId xmlns:a16="http://schemas.microsoft.com/office/drawing/2014/main" val="3909418032"/>
                    </a:ext>
                  </a:extLst>
                </a:gridCol>
                <a:gridCol w="800718">
                  <a:extLst>
                    <a:ext uri="{9D8B030D-6E8A-4147-A177-3AD203B41FA5}">
                      <a16:colId xmlns:a16="http://schemas.microsoft.com/office/drawing/2014/main" val="2314871070"/>
                    </a:ext>
                  </a:extLst>
                </a:gridCol>
              </a:tblGrid>
              <a:tr h="37159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Prefer Zoom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800">
                          <a:effectLst/>
                          <a:ea typeface="Adobe Garamond Pro, serif"/>
                        </a:rPr>
                        <a:t>22</a:t>
                      </a:r>
                      <a:endParaRPr lang="ko-KR" sz="180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484725"/>
                  </a:ext>
                </a:extLst>
              </a:tr>
              <a:tr h="37159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Same / no preference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9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7793563"/>
                  </a:ext>
                </a:extLst>
              </a:tr>
              <a:tr h="60168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Prefer live / face-to-face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17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357840"/>
                  </a:ext>
                </a:extLst>
              </a:tr>
              <a:tr h="37159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Neutral / no opinion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4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29377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6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27583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" dirty="0"/>
              <a:t>Qualitative survey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What are factors that affect your active participation in Zoom classes, including group discussions (in breakout / group rooms)? </a:t>
            </a:r>
            <a:endParaRPr lang="ko-KR" altLang="en-US" dirty="0"/>
          </a:p>
          <a:p>
            <a:endParaRPr 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864100"/>
              </p:ext>
            </p:extLst>
          </p:nvPr>
        </p:nvGraphicFramePr>
        <p:xfrm>
          <a:off x="1297354" y="2066281"/>
          <a:ext cx="6382231" cy="1924534"/>
        </p:xfrm>
        <a:graphic>
          <a:graphicData uri="http://schemas.openxmlformats.org/drawingml/2006/table">
            <a:tbl>
              <a:tblPr/>
              <a:tblGrid>
                <a:gridCol w="5509434">
                  <a:extLst>
                    <a:ext uri="{9D8B030D-6E8A-4147-A177-3AD203B41FA5}">
                      <a16:colId xmlns:a16="http://schemas.microsoft.com/office/drawing/2014/main" val="4182580152"/>
                    </a:ext>
                  </a:extLst>
                </a:gridCol>
                <a:gridCol w="872797">
                  <a:extLst>
                    <a:ext uri="{9D8B030D-6E8A-4147-A177-3AD203B41FA5}">
                      <a16:colId xmlns:a16="http://schemas.microsoft.com/office/drawing/2014/main" val="728924690"/>
                    </a:ext>
                  </a:extLst>
                </a:gridCol>
              </a:tblGrid>
              <a:tr h="32860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Interesting </a:t>
                      </a:r>
                      <a:r>
                        <a:rPr lang="en-CA" sz="1800" dirty="0" smtClean="0">
                          <a:effectLst/>
                          <a:ea typeface="Adobe Garamond Pro, serif"/>
                        </a:rPr>
                        <a:t>topics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800">
                          <a:effectLst/>
                          <a:ea typeface="Adobe Garamond Pro, serif"/>
                        </a:rPr>
                        <a:t>8</a:t>
                      </a:r>
                      <a:endParaRPr lang="ko-KR" sz="180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136885"/>
                  </a:ext>
                </a:extLst>
              </a:tr>
              <a:tr h="32860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English difficulties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4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488237"/>
                  </a:ext>
                </a:extLst>
              </a:tr>
              <a:tr h="32860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Shyness, nervousness, etc.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6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110939"/>
                  </a:ext>
                </a:extLst>
              </a:tr>
              <a:tr h="32860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800" dirty="0" smtClean="0">
                          <a:effectLst/>
                          <a:ea typeface="Adobe Garamond Pro, serif"/>
                        </a:rPr>
                        <a:t>Others (non-)participation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8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2229586"/>
                  </a:ext>
                </a:extLst>
              </a:tr>
              <a:tr h="61012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800" dirty="0" smtClean="0">
                          <a:effectLst/>
                          <a:ea typeface="Adobe Garamond Pro, serif"/>
                        </a:rPr>
                        <a:t>Grades</a:t>
                      </a:r>
                      <a:r>
                        <a:rPr lang="en-CA" sz="1800" baseline="0" dirty="0" smtClean="0">
                          <a:effectLst/>
                          <a:ea typeface="Adobe Garamond Pro, serif"/>
                        </a:rPr>
                        <a:t> for participation,</a:t>
                      </a:r>
                      <a:r>
                        <a:rPr lang="en-CA" sz="1800" dirty="0" smtClean="0">
                          <a:effectLst/>
                          <a:ea typeface="Adobe Garamond Pro, serif"/>
                        </a:rPr>
                        <a:t> </a:t>
                      </a:r>
                      <a:r>
                        <a:rPr lang="en-CA" sz="1800" dirty="0">
                          <a:effectLst/>
                          <a:ea typeface="Adobe Garamond Pro, serif"/>
                        </a:rPr>
                        <a:t>or related </a:t>
                      </a:r>
                      <a:r>
                        <a:rPr lang="en-CA" sz="1800" dirty="0" smtClean="0">
                          <a:effectLst/>
                          <a:ea typeface="Adobe Garamond Pro, serif"/>
                        </a:rPr>
                        <a:t>assignments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4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63257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7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40960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" dirty="0"/>
              <a:t>Qualitative survey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How often do you turn your camera off during group discussions (in Zoom breakout rooms, that is, Zoom group rooms)?</a:t>
            </a:r>
            <a:endParaRPr lang="ko-KR" altLang="en-US" dirty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368510"/>
              </p:ext>
            </p:extLst>
          </p:nvPr>
        </p:nvGraphicFramePr>
        <p:xfrm>
          <a:off x="983152" y="2050863"/>
          <a:ext cx="6875188" cy="1376172"/>
        </p:xfrm>
        <a:graphic>
          <a:graphicData uri="http://schemas.openxmlformats.org/drawingml/2006/table">
            <a:tbl>
              <a:tblPr/>
              <a:tblGrid>
                <a:gridCol w="6160168">
                  <a:extLst>
                    <a:ext uri="{9D8B030D-6E8A-4147-A177-3AD203B41FA5}">
                      <a16:colId xmlns:a16="http://schemas.microsoft.com/office/drawing/2014/main" val="2393890657"/>
                    </a:ext>
                  </a:extLst>
                </a:gridCol>
                <a:gridCol w="715020">
                  <a:extLst>
                    <a:ext uri="{9D8B030D-6E8A-4147-A177-3AD203B41FA5}">
                      <a16:colId xmlns:a16="http://schemas.microsoft.com/office/drawing/2014/main" val="1485488218"/>
                    </a:ext>
                  </a:extLst>
                </a:gridCol>
              </a:tblGrid>
              <a:tr h="3482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Others turn off cameras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800">
                          <a:effectLst/>
                          <a:ea typeface="Adobe Garamond Pro, serif"/>
                        </a:rPr>
                        <a:t>6</a:t>
                      </a:r>
                      <a:endParaRPr lang="ko-KR" sz="180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148501"/>
                  </a:ext>
                </a:extLst>
              </a:tr>
              <a:tr h="34829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No reason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4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640058"/>
                  </a:ext>
                </a:extLst>
              </a:tr>
              <a:tr h="64668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Feeling embarrassed, confused, stressed, not wanting to participate 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800" dirty="0">
                          <a:effectLst/>
                          <a:ea typeface="Adobe Garamond Pro, serif"/>
                        </a:rPr>
                        <a:t>5</a:t>
                      </a:r>
                      <a:endParaRPr lang="ko-KR" sz="1800" dirty="0">
                        <a:effectLst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7722375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8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177196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" dirty="0"/>
              <a:t>Qualitative survey 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11701" y="1152475"/>
            <a:ext cx="2280245" cy="34164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Are there any changes that could </a:t>
            </a:r>
            <a:r>
              <a:rPr lang="en-US" dirty="0"/>
              <a:t>be made, so that you and other students could participate more actively in Zoom classes? </a:t>
            </a:r>
            <a:endParaRPr lang="ko-KR" altLang="en-US" dirty="0"/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827014"/>
              </p:ext>
            </p:extLst>
          </p:nvPr>
        </p:nvGraphicFramePr>
        <p:xfrm>
          <a:off x="2997583" y="1152474"/>
          <a:ext cx="4896294" cy="3721174"/>
        </p:xfrm>
        <a:graphic>
          <a:graphicData uri="http://schemas.openxmlformats.org/drawingml/2006/table">
            <a:tbl>
              <a:tblPr/>
              <a:tblGrid>
                <a:gridCol w="4343429">
                  <a:extLst>
                    <a:ext uri="{9D8B030D-6E8A-4147-A177-3AD203B41FA5}">
                      <a16:colId xmlns:a16="http://schemas.microsoft.com/office/drawing/2014/main" val="2643191629"/>
                    </a:ext>
                  </a:extLst>
                </a:gridCol>
                <a:gridCol w="552865">
                  <a:extLst>
                    <a:ext uri="{9D8B030D-6E8A-4147-A177-3AD203B41FA5}">
                      <a16:colId xmlns:a16="http://schemas.microsoft.com/office/drawing/2014/main" val="2489285690"/>
                    </a:ext>
                  </a:extLst>
                </a:gridCol>
              </a:tblGrid>
              <a:tr h="54156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dirty="0">
                          <a:effectLst/>
                          <a:ea typeface="Adobe Garamond Pro, serif"/>
                        </a:rPr>
                        <a:t>Participation scores or extra points for participating </a:t>
                      </a:r>
                      <a:endParaRPr lang="ko-KR" sz="1400" dirty="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>
                          <a:effectLst/>
                          <a:ea typeface="Adobe Garamond Pro, serif"/>
                        </a:rPr>
                        <a:t>5</a:t>
                      </a:r>
                      <a:endParaRPr lang="ko-KR" sz="140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166147"/>
                  </a:ext>
                </a:extLst>
              </a:tr>
              <a:tr h="28829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dirty="0" smtClean="0">
                          <a:effectLst/>
                          <a:ea typeface="Adobe Garamond Pro, serif"/>
                        </a:rPr>
                        <a:t>More interesting </a:t>
                      </a:r>
                      <a:r>
                        <a:rPr lang="en-CA" sz="1400" dirty="0">
                          <a:effectLst/>
                          <a:ea typeface="Adobe Garamond Pro, serif"/>
                        </a:rPr>
                        <a:t>topics</a:t>
                      </a:r>
                      <a:endParaRPr lang="ko-KR" sz="1400" dirty="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>
                          <a:effectLst/>
                          <a:ea typeface="Adobe Garamond Pro, serif"/>
                        </a:rPr>
                        <a:t>3</a:t>
                      </a:r>
                      <a:endParaRPr lang="ko-KR" sz="140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3834161"/>
                  </a:ext>
                </a:extLst>
              </a:tr>
              <a:tr h="55462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dirty="0">
                          <a:effectLst/>
                          <a:ea typeface="Adobe Garamond Pro, serif"/>
                        </a:rPr>
                        <a:t>More interactive classes, </a:t>
                      </a:r>
                      <a:r>
                        <a:rPr lang="en-CA" sz="1400" dirty="0" smtClean="0">
                          <a:effectLst/>
                          <a:ea typeface="Adobe Garamond Pro, serif"/>
                        </a:rPr>
                        <a:t>e.g., </a:t>
                      </a:r>
                      <a:r>
                        <a:rPr lang="en-CA" sz="1400" dirty="0">
                          <a:effectLst/>
                          <a:ea typeface="Adobe Garamond Pro, serif"/>
                        </a:rPr>
                        <a:t>professor-student interaction, group discussion </a:t>
                      </a:r>
                      <a:endParaRPr lang="ko-KR" sz="1400" dirty="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>
                          <a:effectLst/>
                          <a:ea typeface="Adobe Garamond Pro, serif"/>
                        </a:rPr>
                        <a:t>4</a:t>
                      </a:r>
                      <a:endParaRPr lang="ko-KR" sz="140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886484"/>
                  </a:ext>
                </a:extLst>
              </a:tr>
              <a:tr h="28829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dirty="0" smtClean="0">
                          <a:effectLst/>
                          <a:ea typeface="Adobe Garamond Pro, serif"/>
                        </a:rPr>
                        <a:t>Assigned tasks</a:t>
                      </a:r>
                      <a:endParaRPr lang="ko-KR" sz="1400" dirty="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>
                          <a:effectLst/>
                          <a:ea typeface="Adobe Garamond Pro, serif"/>
                        </a:rPr>
                        <a:t>3</a:t>
                      </a:r>
                      <a:endParaRPr lang="ko-KR" sz="140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354252"/>
                  </a:ext>
                </a:extLst>
              </a:tr>
              <a:tr h="28829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dirty="0">
                          <a:effectLst/>
                          <a:ea typeface="Adobe Garamond Pro, serif"/>
                        </a:rPr>
                        <a:t>Breaks</a:t>
                      </a:r>
                      <a:endParaRPr lang="ko-KR" sz="1400" dirty="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>
                          <a:effectLst/>
                          <a:ea typeface="Adobe Garamond Pro, serif"/>
                        </a:rPr>
                        <a:t>3</a:t>
                      </a:r>
                      <a:endParaRPr lang="ko-KR" sz="140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096555"/>
                  </a:ext>
                </a:extLst>
              </a:tr>
              <a:tr h="31864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dirty="0">
                          <a:effectLst/>
                          <a:ea typeface="Adobe Garamond Pro, serif"/>
                        </a:rPr>
                        <a:t>Allowing cameras to be turned </a:t>
                      </a:r>
                      <a:r>
                        <a:rPr lang="en-CA" sz="1400" dirty="0" smtClean="0">
                          <a:effectLst/>
                          <a:ea typeface="Adobe Garamond Pro, serif"/>
                        </a:rPr>
                        <a:t>off</a:t>
                      </a:r>
                      <a:endParaRPr lang="ko-KR" sz="1400" dirty="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>
                          <a:effectLst/>
                          <a:ea typeface="Adobe Garamond Pro, serif"/>
                        </a:rPr>
                        <a:t>3</a:t>
                      </a:r>
                      <a:endParaRPr lang="ko-KR" sz="140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993352"/>
                  </a:ext>
                </a:extLst>
              </a:tr>
              <a:tr h="28829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dirty="0">
                          <a:effectLst/>
                          <a:ea typeface="Adobe Garamond Pro, serif"/>
                        </a:rPr>
                        <a:t>Comprehensible lectures</a:t>
                      </a:r>
                      <a:endParaRPr lang="ko-KR" sz="1400" dirty="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>
                          <a:effectLst/>
                          <a:ea typeface="Adobe Garamond Pro, serif"/>
                        </a:rPr>
                        <a:t>1</a:t>
                      </a:r>
                      <a:endParaRPr lang="ko-KR" sz="140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8803"/>
                  </a:ext>
                </a:extLst>
              </a:tr>
              <a:tr h="28829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dirty="0">
                          <a:effectLst/>
                          <a:ea typeface="Adobe Garamond Pro, serif"/>
                        </a:rPr>
                        <a:t>Class mood</a:t>
                      </a:r>
                      <a:endParaRPr lang="ko-KR" sz="1400" dirty="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>
                          <a:effectLst/>
                          <a:ea typeface="Adobe Garamond Pro, serif"/>
                        </a:rPr>
                        <a:t>2</a:t>
                      </a:r>
                      <a:endParaRPr lang="ko-KR" sz="140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80842"/>
                  </a:ext>
                </a:extLst>
              </a:tr>
              <a:tr h="28829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dirty="0" smtClean="0">
                          <a:effectLst/>
                          <a:ea typeface="Adobe Garamond Pro, serif"/>
                        </a:rPr>
                        <a:t>Calling </a:t>
                      </a:r>
                      <a:r>
                        <a:rPr lang="en-CA" sz="1400" dirty="0">
                          <a:effectLst/>
                          <a:ea typeface="Adobe Garamond Pro, serif"/>
                        </a:rPr>
                        <a:t>on students</a:t>
                      </a:r>
                      <a:endParaRPr lang="ko-KR" sz="1400" dirty="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>
                          <a:effectLst/>
                          <a:ea typeface="Adobe Garamond Pro, serif"/>
                        </a:rPr>
                        <a:t>2</a:t>
                      </a:r>
                      <a:endParaRPr lang="ko-KR" sz="140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8982325"/>
                  </a:ext>
                </a:extLst>
              </a:tr>
              <a:tr h="28829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dirty="0">
                          <a:effectLst/>
                          <a:ea typeface="Adobe Garamond Pro, serif"/>
                        </a:rPr>
                        <a:t>Teaching methods</a:t>
                      </a:r>
                      <a:endParaRPr lang="ko-KR" sz="1400" dirty="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dirty="0">
                          <a:effectLst/>
                          <a:ea typeface="Adobe Garamond Pro, serif"/>
                        </a:rPr>
                        <a:t>1</a:t>
                      </a:r>
                      <a:endParaRPr lang="ko-KR" sz="1400" dirty="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509374"/>
                  </a:ext>
                </a:extLst>
              </a:tr>
              <a:tr h="28829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</a:pPr>
                      <a:r>
                        <a:rPr lang="en-CA" sz="1400" dirty="0">
                          <a:effectLst/>
                          <a:ea typeface="Adobe Garamond Pro, serif"/>
                        </a:rPr>
                        <a:t>Blended video / Zoom format</a:t>
                      </a:r>
                      <a:endParaRPr lang="ko-KR" sz="1400" dirty="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</a:pPr>
                      <a:r>
                        <a:rPr lang="en-CA" sz="1400" dirty="0">
                          <a:effectLst/>
                          <a:ea typeface="Adobe Garamond Pro, serif"/>
                        </a:rPr>
                        <a:t>1</a:t>
                      </a:r>
                      <a:endParaRPr lang="ko-KR" sz="1400" dirty="0">
                        <a:effectLst/>
                      </a:endParaRPr>
                    </a:p>
                  </a:txBody>
                  <a:tcPr marL="16963" marR="16963" marT="16963" marB="16963">
                    <a:lnL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6872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 smtClean="0"/>
              <a:t>9</a:t>
            </a:fld>
            <a:endParaRPr lang="de"/>
          </a:p>
        </p:txBody>
      </p:sp>
    </p:spTree>
    <p:extLst>
      <p:ext uri="{BB962C8B-B14F-4D97-AF65-F5344CB8AC3E}">
        <p14:creationId xmlns:p14="http://schemas.microsoft.com/office/powerpoint/2010/main" val="23445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363</TotalTime>
  <Words>1954</Words>
  <Application>Microsoft Office PowerPoint</Application>
  <PresentationFormat>On-screen Show (16:9)</PresentationFormat>
  <Paragraphs>494</Paragraphs>
  <Slides>33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Adobe Garamond Pro, serif</vt:lpstr>
      <vt:lpstr>Arial, Albany AMT, Helvetica, Helv</vt:lpstr>
      <vt:lpstr>Arial, serif</vt:lpstr>
      <vt:lpstr>맑은 고딕</vt:lpstr>
      <vt:lpstr>Arial</vt:lpstr>
      <vt:lpstr>Calibri</vt:lpstr>
      <vt:lpstr>Century Gothic</vt:lpstr>
      <vt:lpstr>Times New Roman</vt:lpstr>
      <vt:lpstr>Vapor Trail</vt:lpstr>
      <vt:lpstr>Sociocultural problems and challenges in Zoom instruction</vt:lpstr>
      <vt:lpstr>Adverse effects of Zoom / video meetings</vt:lpstr>
      <vt:lpstr>Adverse effects of Zoom / video meetings </vt:lpstr>
      <vt:lpstr>Adverse effects of Zoom / video meetings </vt:lpstr>
      <vt:lpstr>Research questions </vt:lpstr>
      <vt:lpstr>Qualitative survey </vt:lpstr>
      <vt:lpstr>Qualitative survey </vt:lpstr>
      <vt:lpstr>Qualitative survey </vt:lpstr>
      <vt:lpstr>Qualitative survey </vt:lpstr>
      <vt:lpstr>Qualitative survey </vt:lpstr>
      <vt:lpstr>Quantitative survey</vt:lpstr>
      <vt:lpstr>Quantitative survey</vt:lpstr>
      <vt:lpstr>Quantitative survey</vt:lpstr>
      <vt:lpstr>Quantitative survey</vt:lpstr>
      <vt:lpstr>Quantitative survey</vt:lpstr>
      <vt:lpstr>Quantitative results </vt:lpstr>
      <vt:lpstr>Quantitative results  </vt:lpstr>
      <vt:lpstr>Quantitative results  </vt:lpstr>
      <vt:lpstr>Quantitative results </vt:lpstr>
      <vt:lpstr>Quantitative results </vt:lpstr>
      <vt:lpstr>Quantitative results </vt:lpstr>
      <vt:lpstr>Quantitative results </vt:lpstr>
      <vt:lpstr>Quantitative results</vt:lpstr>
      <vt:lpstr>Quantitative results </vt:lpstr>
      <vt:lpstr>Quantitative results: Fatigue </vt:lpstr>
      <vt:lpstr>Quantitative results: Fatigue </vt:lpstr>
      <vt:lpstr>Quantitative results </vt:lpstr>
      <vt:lpstr>Quantitative results </vt:lpstr>
      <vt:lpstr>Discussion</vt:lpstr>
      <vt:lpstr>Discussion</vt:lpstr>
      <vt:lpstr>Discussion</vt:lpstr>
      <vt:lpstr>Thank you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Sociocultural problems and challenges in Zoom instruction</dc:title>
  <cp:lastModifiedBy>kent lee</cp:lastModifiedBy>
  <cp:revision>57</cp:revision>
  <dcterms:modified xsi:type="dcterms:W3CDTF">2022-07-19T07:43:23Z</dcterms:modified>
</cp:coreProperties>
</file>